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89" r:id="rId2"/>
    <p:sldId id="962" r:id="rId3"/>
    <p:sldId id="257" r:id="rId4"/>
    <p:sldId id="2646" r:id="rId5"/>
    <p:sldId id="964" r:id="rId6"/>
    <p:sldId id="963" r:id="rId7"/>
    <p:sldId id="2650" r:id="rId8"/>
    <p:sldId id="280" r:id="rId9"/>
    <p:sldId id="961" r:id="rId10"/>
    <p:sldId id="2651" r:id="rId11"/>
    <p:sldId id="2652" r:id="rId12"/>
    <p:sldId id="2653" r:id="rId13"/>
    <p:sldId id="256" r:id="rId14"/>
    <p:sldId id="2649" r:id="rId15"/>
    <p:sldId id="258" r:id="rId16"/>
    <p:sldId id="309" r:id="rId17"/>
    <p:sldId id="2655" r:id="rId18"/>
    <p:sldId id="2656" r:id="rId19"/>
    <p:sldId id="2657" r:id="rId20"/>
    <p:sldId id="2658" r:id="rId21"/>
    <p:sldId id="2659" r:id="rId22"/>
    <p:sldId id="2660" r:id="rId23"/>
    <p:sldId id="2661" r:id="rId24"/>
    <p:sldId id="2643" r:id="rId25"/>
    <p:sldId id="2663" r:id="rId26"/>
    <p:sldId id="2662" r:id="rId27"/>
    <p:sldId id="2645" r:id="rId2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081"/>
    <a:srgbClr val="005DA3"/>
    <a:srgbClr val="FF5CA4"/>
    <a:srgbClr val="003399"/>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8"/>
    <p:restoredTop sz="79268"/>
  </p:normalViewPr>
  <p:slideViewPr>
    <p:cSldViewPr snapToGrid="0" snapToObjects="1">
      <p:cViewPr varScale="1">
        <p:scale>
          <a:sx n="57" d="100"/>
          <a:sy n="57" d="100"/>
        </p:scale>
        <p:origin x="160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148FDC-5095-4617-80E2-D296C69E350B}"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s-ES"/>
        </a:p>
      </dgm:t>
    </dgm:pt>
    <dgm:pt modelId="{836E0502-1CE0-434F-B6BA-28FD94D3AE97}">
      <dgm:prSet phldrT="[Texto]" custT="1"/>
      <dgm:spPr/>
      <dgm:t>
        <a:bodyPr/>
        <a:lstStyle/>
        <a:p>
          <a:r>
            <a:rPr lang="es-ES" sz="1400" b="0" i="0" dirty="0">
              <a:latin typeface="Work Sans Thin" pitchFamily="2" charset="77"/>
            </a:rPr>
            <a:t>Recursos disponibles</a:t>
          </a:r>
        </a:p>
      </dgm:t>
    </dgm:pt>
    <dgm:pt modelId="{73F9BCC3-F453-4443-B779-BE6749D76546}" type="parTrans" cxnId="{BC81C492-CE73-4788-837B-5F2F5CAE1849}">
      <dgm:prSet/>
      <dgm:spPr/>
      <dgm:t>
        <a:bodyPr/>
        <a:lstStyle/>
        <a:p>
          <a:endParaRPr lang="es-ES" sz="2400" b="0" i="0">
            <a:latin typeface="Work Sans Thin" pitchFamily="2" charset="77"/>
          </a:endParaRPr>
        </a:p>
      </dgm:t>
    </dgm:pt>
    <dgm:pt modelId="{70FE9F4B-32B7-4253-BAD5-6F5E52D4A355}" type="sibTrans" cxnId="{BC81C492-CE73-4788-837B-5F2F5CAE1849}">
      <dgm:prSet/>
      <dgm:spPr/>
      <dgm:t>
        <a:bodyPr/>
        <a:lstStyle/>
        <a:p>
          <a:endParaRPr lang="es-ES" sz="2400" b="0" i="0">
            <a:latin typeface="Work Sans Thin" pitchFamily="2" charset="77"/>
          </a:endParaRPr>
        </a:p>
      </dgm:t>
    </dgm:pt>
    <dgm:pt modelId="{E0490ED9-049C-4B81-9C3A-6101C0CA48FC}">
      <dgm:prSet phldrT="[Texto]" custT="1"/>
      <dgm:spPr/>
      <dgm:t>
        <a:bodyPr/>
        <a:lstStyle/>
        <a:p>
          <a:r>
            <a:rPr lang="es-ES" sz="1400" b="0" i="0">
              <a:latin typeface="Work Sans Thin" pitchFamily="2" charset="77"/>
            </a:rPr>
            <a:t>Sin acceso virtual o computadores</a:t>
          </a:r>
        </a:p>
      </dgm:t>
    </dgm:pt>
    <dgm:pt modelId="{5FBD2B47-9984-4200-A745-C83BCAEA8714}" type="parTrans" cxnId="{C9C2DF22-184F-4A1A-B8B5-C887F45D1321}">
      <dgm:prSet/>
      <dgm:spPr/>
      <dgm:t>
        <a:bodyPr/>
        <a:lstStyle/>
        <a:p>
          <a:endParaRPr lang="es-ES" sz="2400" b="0" i="0">
            <a:latin typeface="Work Sans Thin" pitchFamily="2" charset="77"/>
          </a:endParaRPr>
        </a:p>
      </dgm:t>
    </dgm:pt>
    <dgm:pt modelId="{D0BA77E2-9444-42D4-908E-06881A2AF8FE}" type="sibTrans" cxnId="{C9C2DF22-184F-4A1A-B8B5-C887F45D1321}">
      <dgm:prSet/>
      <dgm:spPr/>
      <dgm:t>
        <a:bodyPr/>
        <a:lstStyle/>
        <a:p>
          <a:endParaRPr lang="es-ES" sz="2400" b="0" i="0">
            <a:latin typeface="Work Sans Thin" pitchFamily="2" charset="77"/>
          </a:endParaRPr>
        </a:p>
      </dgm:t>
    </dgm:pt>
    <dgm:pt modelId="{556A7D47-12DF-4E30-B3A4-9939A02FA62C}">
      <dgm:prSet phldrT="[Texto]" custT="1"/>
      <dgm:spPr/>
      <dgm:t>
        <a:bodyPr/>
        <a:lstStyle/>
        <a:p>
          <a:r>
            <a:rPr lang="es-ES" sz="1400" b="0" i="0">
              <a:latin typeface="Work Sans Thin" pitchFamily="2" charset="77"/>
            </a:rPr>
            <a:t>Guías y materiales impresos diseñados por los docentes</a:t>
          </a:r>
        </a:p>
      </dgm:t>
    </dgm:pt>
    <dgm:pt modelId="{8E5E3376-1A06-4AD5-879A-51D059E97D58}" type="parTrans" cxnId="{0D196037-ECFF-4791-9634-44A96714F5A8}">
      <dgm:prSet/>
      <dgm:spPr/>
      <dgm:t>
        <a:bodyPr/>
        <a:lstStyle/>
        <a:p>
          <a:endParaRPr lang="es-ES" sz="2400" b="0" i="0">
            <a:latin typeface="Work Sans Thin" pitchFamily="2" charset="77"/>
          </a:endParaRPr>
        </a:p>
      </dgm:t>
    </dgm:pt>
    <dgm:pt modelId="{C7ACB00D-66D7-40A7-B5D1-CE1D735F6DAB}" type="sibTrans" cxnId="{0D196037-ECFF-4791-9634-44A96714F5A8}">
      <dgm:prSet/>
      <dgm:spPr/>
      <dgm:t>
        <a:bodyPr/>
        <a:lstStyle/>
        <a:p>
          <a:endParaRPr lang="es-ES" sz="2400" b="0" i="0">
            <a:latin typeface="Work Sans Thin" pitchFamily="2" charset="77"/>
          </a:endParaRPr>
        </a:p>
      </dgm:t>
    </dgm:pt>
    <dgm:pt modelId="{0F8FF405-13AB-49F7-A18C-5EB7B9D00BA3}">
      <dgm:prSet phldrT="[Texto]" custT="1"/>
      <dgm:spPr/>
      <dgm:t>
        <a:bodyPr/>
        <a:lstStyle/>
        <a:p>
          <a:r>
            <a:rPr lang="es-ES" sz="1400" b="0" i="0">
              <a:latin typeface="Work Sans Thin" pitchFamily="2" charset="77"/>
            </a:rPr>
            <a:t>Textos escolares y modelos educativos flexibles </a:t>
          </a:r>
        </a:p>
      </dgm:t>
    </dgm:pt>
    <dgm:pt modelId="{8AD9CFDC-147C-42EF-80A3-9F855BF7D6E4}" type="parTrans" cxnId="{05BBB901-31AB-4F3B-A5DC-B658B83ACC91}">
      <dgm:prSet/>
      <dgm:spPr/>
      <dgm:t>
        <a:bodyPr/>
        <a:lstStyle/>
        <a:p>
          <a:endParaRPr lang="es-ES" sz="2400" b="0" i="0">
            <a:latin typeface="Work Sans Thin" pitchFamily="2" charset="77"/>
          </a:endParaRPr>
        </a:p>
      </dgm:t>
    </dgm:pt>
    <dgm:pt modelId="{7A49C850-375A-48B8-91AC-3250F3F36755}" type="sibTrans" cxnId="{05BBB901-31AB-4F3B-A5DC-B658B83ACC91}">
      <dgm:prSet/>
      <dgm:spPr/>
      <dgm:t>
        <a:bodyPr/>
        <a:lstStyle/>
        <a:p>
          <a:endParaRPr lang="es-ES" sz="2400" b="0" i="0">
            <a:latin typeface="Work Sans Thin" pitchFamily="2" charset="77"/>
          </a:endParaRPr>
        </a:p>
      </dgm:t>
    </dgm:pt>
    <dgm:pt modelId="{D3C2E0BB-F2EB-4D43-A385-DE64B4C1A64A}">
      <dgm:prSet phldrT="[Texto]" custT="1"/>
      <dgm:spPr/>
      <dgm:t>
        <a:bodyPr/>
        <a:lstStyle/>
        <a:p>
          <a:r>
            <a:rPr lang="es-ES" sz="1400" b="0" i="0">
              <a:latin typeface="Work Sans Thin" pitchFamily="2" charset="77"/>
            </a:rPr>
            <a:t>Con acceso a virtualidad y a computadores</a:t>
          </a:r>
        </a:p>
      </dgm:t>
    </dgm:pt>
    <dgm:pt modelId="{0339ABB2-E881-4D89-815B-DFE806C8AD31}" type="parTrans" cxnId="{ED37894C-FC17-427B-96E0-D2967713BE50}">
      <dgm:prSet/>
      <dgm:spPr/>
      <dgm:t>
        <a:bodyPr/>
        <a:lstStyle/>
        <a:p>
          <a:endParaRPr lang="es-ES" sz="2400" b="0" i="0">
            <a:latin typeface="Work Sans Thin" pitchFamily="2" charset="77"/>
          </a:endParaRPr>
        </a:p>
      </dgm:t>
    </dgm:pt>
    <dgm:pt modelId="{4DEA5FF4-67F2-4D5B-B37F-27A8004CF54B}" type="sibTrans" cxnId="{ED37894C-FC17-427B-96E0-D2967713BE50}">
      <dgm:prSet/>
      <dgm:spPr/>
      <dgm:t>
        <a:bodyPr/>
        <a:lstStyle/>
        <a:p>
          <a:endParaRPr lang="es-ES" sz="2400" b="0" i="0">
            <a:latin typeface="Work Sans Thin" pitchFamily="2" charset="77"/>
          </a:endParaRPr>
        </a:p>
      </dgm:t>
    </dgm:pt>
    <dgm:pt modelId="{AE52F8AD-776C-4F53-8EAA-3D3CEE9B01F6}">
      <dgm:prSet phldrT="[Texto]" custT="1"/>
      <dgm:spPr/>
      <dgm:t>
        <a:bodyPr/>
        <a:lstStyle/>
        <a:p>
          <a:r>
            <a:rPr lang="es-ES" sz="1400" b="0" i="0">
              <a:latin typeface="Work Sans Thin" pitchFamily="2" charset="77"/>
            </a:rPr>
            <a:t>Plataformas con recursos virtuales disponibles</a:t>
          </a:r>
        </a:p>
      </dgm:t>
    </dgm:pt>
    <dgm:pt modelId="{06488E29-12E9-43EE-BF84-2CC60E5A9846}" type="parTrans" cxnId="{81ACAEAA-63FA-444F-B7E4-AB41306A111B}">
      <dgm:prSet/>
      <dgm:spPr/>
      <dgm:t>
        <a:bodyPr/>
        <a:lstStyle/>
        <a:p>
          <a:endParaRPr lang="es-ES" sz="2400" b="0" i="0">
            <a:latin typeface="Work Sans Thin" pitchFamily="2" charset="77"/>
          </a:endParaRPr>
        </a:p>
      </dgm:t>
    </dgm:pt>
    <dgm:pt modelId="{67F166D2-D2D4-447B-AC81-D048B61779EC}" type="sibTrans" cxnId="{81ACAEAA-63FA-444F-B7E4-AB41306A111B}">
      <dgm:prSet/>
      <dgm:spPr/>
      <dgm:t>
        <a:bodyPr/>
        <a:lstStyle/>
        <a:p>
          <a:endParaRPr lang="es-ES" sz="2400" b="0" i="0">
            <a:latin typeface="Work Sans Thin" pitchFamily="2" charset="77"/>
          </a:endParaRPr>
        </a:p>
      </dgm:t>
    </dgm:pt>
    <dgm:pt modelId="{578A593A-A5BD-4F09-A970-0F9D026F5AC5}">
      <dgm:prSet phldrT="[Texto]" custT="1"/>
      <dgm:spPr/>
      <dgm:t>
        <a:bodyPr/>
        <a:lstStyle/>
        <a:p>
          <a:r>
            <a:rPr lang="es-ES" sz="1400" b="0" i="0">
              <a:latin typeface="Work Sans Thin" pitchFamily="2" charset="77"/>
            </a:rPr>
            <a:t>Recursos transmedias</a:t>
          </a:r>
        </a:p>
      </dgm:t>
    </dgm:pt>
    <dgm:pt modelId="{AD56FB14-B1C5-4C81-8ECB-D78892490031}" type="parTrans" cxnId="{5C90A6A3-97F6-4FD6-A228-E00370EA5A91}">
      <dgm:prSet/>
      <dgm:spPr/>
      <dgm:t>
        <a:bodyPr/>
        <a:lstStyle/>
        <a:p>
          <a:endParaRPr lang="es-ES" sz="2400" b="0" i="0">
            <a:latin typeface="Work Sans Thin" pitchFamily="2" charset="77"/>
          </a:endParaRPr>
        </a:p>
      </dgm:t>
    </dgm:pt>
    <dgm:pt modelId="{34B82DC0-68F1-4EAE-83D2-214622996595}" type="sibTrans" cxnId="{5C90A6A3-97F6-4FD6-A228-E00370EA5A91}">
      <dgm:prSet/>
      <dgm:spPr/>
      <dgm:t>
        <a:bodyPr/>
        <a:lstStyle/>
        <a:p>
          <a:endParaRPr lang="es-ES" sz="2400" b="0" i="0">
            <a:latin typeface="Work Sans Thin" pitchFamily="2" charset="77"/>
          </a:endParaRPr>
        </a:p>
      </dgm:t>
    </dgm:pt>
    <dgm:pt modelId="{46B40D7D-BE91-4D88-9411-492441C59FC7}">
      <dgm:prSet phldrT="[Texto]" custT="1"/>
      <dgm:spPr/>
      <dgm:t>
        <a:bodyPr/>
        <a:lstStyle/>
        <a:p>
          <a:r>
            <a:rPr lang="es-ES" sz="1400" b="0" i="0">
              <a:latin typeface="Work Sans Thin" pitchFamily="2" charset="77"/>
            </a:rPr>
            <a:t>Recursos audiovisuales de RTVC</a:t>
          </a:r>
        </a:p>
      </dgm:t>
    </dgm:pt>
    <dgm:pt modelId="{4FC9EDA1-5374-4CE1-A9D2-9F6089D661C3}" type="parTrans" cxnId="{BB2EF7F6-FB63-480D-AFA7-45E21CDDD2E1}">
      <dgm:prSet/>
      <dgm:spPr/>
      <dgm:t>
        <a:bodyPr/>
        <a:lstStyle/>
        <a:p>
          <a:endParaRPr lang="es-ES" sz="2400" b="0" i="0">
            <a:latin typeface="Work Sans Thin" pitchFamily="2" charset="77"/>
          </a:endParaRPr>
        </a:p>
      </dgm:t>
    </dgm:pt>
    <dgm:pt modelId="{8D9C67A8-435A-486F-B2D7-2CDEA384E683}" type="sibTrans" cxnId="{BB2EF7F6-FB63-480D-AFA7-45E21CDDD2E1}">
      <dgm:prSet/>
      <dgm:spPr/>
      <dgm:t>
        <a:bodyPr/>
        <a:lstStyle/>
        <a:p>
          <a:endParaRPr lang="es-ES" sz="2400" b="0" i="0">
            <a:latin typeface="Work Sans Thin" pitchFamily="2" charset="77"/>
          </a:endParaRPr>
        </a:p>
      </dgm:t>
    </dgm:pt>
    <dgm:pt modelId="{956FDF09-75A9-5340-B7FC-D44C431F598A}" type="pres">
      <dgm:prSet presAssocID="{3E148FDC-5095-4617-80E2-D296C69E350B}" presName="hierChild1" presStyleCnt="0">
        <dgm:presLayoutVars>
          <dgm:chPref val="1"/>
          <dgm:dir/>
          <dgm:animOne val="branch"/>
          <dgm:animLvl val="lvl"/>
          <dgm:resizeHandles/>
        </dgm:presLayoutVars>
      </dgm:prSet>
      <dgm:spPr/>
    </dgm:pt>
    <dgm:pt modelId="{D43610BE-D53E-8040-A7B1-26713DE4ADB0}" type="pres">
      <dgm:prSet presAssocID="{836E0502-1CE0-434F-B6BA-28FD94D3AE97}" presName="hierRoot1" presStyleCnt="0"/>
      <dgm:spPr/>
    </dgm:pt>
    <dgm:pt modelId="{B4BE3439-B975-A143-B4C9-12503AC036E5}" type="pres">
      <dgm:prSet presAssocID="{836E0502-1CE0-434F-B6BA-28FD94D3AE97}" presName="composite" presStyleCnt="0"/>
      <dgm:spPr/>
    </dgm:pt>
    <dgm:pt modelId="{73846E45-9D7B-BD4B-A2AC-06D376E6F3FF}" type="pres">
      <dgm:prSet presAssocID="{836E0502-1CE0-434F-B6BA-28FD94D3AE97}" presName="background" presStyleLbl="node0" presStyleIdx="0" presStyleCnt="1"/>
      <dgm:spPr/>
    </dgm:pt>
    <dgm:pt modelId="{C8EBB12D-9C4C-CB4B-B0C6-1D62108A6F4A}" type="pres">
      <dgm:prSet presAssocID="{836E0502-1CE0-434F-B6BA-28FD94D3AE97}" presName="text" presStyleLbl="fgAcc0" presStyleIdx="0" presStyleCnt="1">
        <dgm:presLayoutVars>
          <dgm:chPref val="3"/>
        </dgm:presLayoutVars>
      </dgm:prSet>
      <dgm:spPr/>
    </dgm:pt>
    <dgm:pt modelId="{4C677631-C8E7-DB45-964C-CE091DEC07C8}" type="pres">
      <dgm:prSet presAssocID="{836E0502-1CE0-434F-B6BA-28FD94D3AE97}" presName="hierChild2" presStyleCnt="0"/>
      <dgm:spPr/>
    </dgm:pt>
    <dgm:pt modelId="{AC409FD5-451F-8144-8DBA-875B7ACB1613}" type="pres">
      <dgm:prSet presAssocID="{5FBD2B47-9984-4200-A745-C83BCAEA8714}" presName="Name10" presStyleLbl="parChTrans1D2" presStyleIdx="0" presStyleCnt="2"/>
      <dgm:spPr/>
    </dgm:pt>
    <dgm:pt modelId="{9F264360-8F7D-CF4E-9C5C-66001BCD01CE}" type="pres">
      <dgm:prSet presAssocID="{E0490ED9-049C-4B81-9C3A-6101C0CA48FC}" presName="hierRoot2" presStyleCnt="0"/>
      <dgm:spPr/>
    </dgm:pt>
    <dgm:pt modelId="{FE0ADE64-70E3-F44F-A372-D31A006CD2CF}" type="pres">
      <dgm:prSet presAssocID="{E0490ED9-049C-4B81-9C3A-6101C0CA48FC}" presName="composite2" presStyleCnt="0"/>
      <dgm:spPr/>
    </dgm:pt>
    <dgm:pt modelId="{69BB78D8-1033-1541-99AF-642ACC44CCA4}" type="pres">
      <dgm:prSet presAssocID="{E0490ED9-049C-4B81-9C3A-6101C0CA48FC}" presName="background2" presStyleLbl="node2" presStyleIdx="0" presStyleCnt="2"/>
      <dgm:spPr/>
    </dgm:pt>
    <dgm:pt modelId="{014C9999-336C-EA44-95E4-4824ACAC5D51}" type="pres">
      <dgm:prSet presAssocID="{E0490ED9-049C-4B81-9C3A-6101C0CA48FC}" presName="text2" presStyleLbl="fgAcc2" presStyleIdx="0" presStyleCnt="2">
        <dgm:presLayoutVars>
          <dgm:chPref val="3"/>
        </dgm:presLayoutVars>
      </dgm:prSet>
      <dgm:spPr/>
    </dgm:pt>
    <dgm:pt modelId="{5A2C6422-70DF-3242-8679-90BEC1B546E9}" type="pres">
      <dgm:prSet presAssocID="{E0490ED9-049C-4B81-9C3A-6101C0CA48FC}" presName="hierChild3" presStyleCnt="0"/>
      <dgm:spPr/>
    </dgm:pt>
    <dgm:pt modelId="{75147CA9-4812-074A-B849-ED23FECF8872}" type="pres">
      <dgm:prSet presAssocID="{8E5E3376-1A06-4AD5-879A-51D059E97D58}" presName="Name17" presStyleLbl="parChTrans1D3" presStyleIdx="0" presStyleCnt="5"/>
      <dgm:spPr/>
    </dgm:pt>
    <dgm:pt modelId="{E6084F90-4A16-0E4C-A24E-9B1C381B157C}" type="pres">
      <dgm:prSet presAssocID="{556A7D47-12DF-4E30-B3A4-9939A02FA62C}" presName="hierRoot3" presStyleCnt="0"/>
      <dgm:spPr/>
    </dgm:pt>
    <dgm:pt modelId="{2BE5F759-5C0D-2F47-B4BB-1E516C595E19}" type="pres">
      <dgm:prSet presAssocID="{556A7D47-12DF-4E30-B3A4-9939A02FA62C}" presName="composite3" presStyleCnt="0"/>
      <dgm:spPr/>
    </dgm:pt>
    <dgm:pt modelId="{6A80B6EE-3356-364B-A613-EC4AF57149C8}" type="pres">
      <dgm:prSet presAssocID="{556A7D47-12DF-4E30-B3A4-9939A02FA62C}" presName="background3" presStyleLbl="node3" presStyleIdx="0" presStyleCnt="5"/>
      <dgm:spPr/>
    </dgm:pt>
    <dgm:pt modelId="{AD8E846E-3003-1746-91AF-EB6732EAC6A1}" type="pres">
      <dgm:prSet presAssocID="{556A7D47-12DF-4E30-B3A4-9939A02FA62C}" presName="text3" presStyleLbl="fgAcc3" presStyleIdx="0" presStyleCnt="5">
        <dgm:presLayoutVars>
          <dgm:chPref val="3"/>
        </dgm:presLayoutVars>
      </dgm:prSet>
      <dgm:spPr/>
    </dgm:pt>
    <dgm:pt modelId="{699FBDA0-40AD-214C-958A-BBE5A07AD096}" type="pres">
      <dgm:prSet presAssocID="{556A7D47-12DF-4E30-B3A4-9939A02FA62C}" presName="hierChild4" presStyleCnt="0"/>
      <dgm:spPr/>
    </dgm:pt>
    <dgm:pt modelId="{2005D383-3A85-B74E-8F58-4809A95CD210}" type="pres">
      <dgm:prSet presAssocID="{4FC9EDA1-5374-4CE1-A9D2-9F6089D661C3}" presName="Name17" presStyleLbl="parChTrans1D3" presStyleIdx="1" presStyleCnt="5"/>
      <dgm:spPr/>
    </dgm:pt>
    <dgm:pt modelId="{BC898EEC-04AB-2141-B926-6A657CFFF07F}" type="pres">
      <dgm:prSet presAssocID="{46B40D7D-BE91-4D88-9411-492441C59FC7}" presName="hierRoot3" presStyleCnt="0"/>
      <dgm:spPr/>
    </dgm:pt>
    <dgm:pt modelId="{613A8711-A567-9343-A0C6-1174B7CEFBAB}" type="pres">
      <dgm:prSet presAssocID="{46B40D7D-BE91-4D88-9411-492441C59FC7}" presName="composite3" presStyleCnt="0"/>
      <dgm:spPr/>
    </dgm:pt>
    <dgm:pt modelId="{1352A1E1-B530-FF42-AA84-DA385A54E855}" type="pres">
      <dgm:prSet presAssocID="{46B40D7D-BE91-4D88-9411-492441C59FC7}" presName="background3" presStyleLbl="node3" presStyleIdx="1" presStyleCnt="5"/>
      <dgm:spPr/>
    </dgm:pt>
    <dgm:pt modelId="{FA68E136-AC57-FD4D-BE0D-0A695FC01495}" type="pres">
      <dgm:prSet presAssocID="{46B40D7D-BE91-4D88-9411-492441C59FC7}" presName="text3" presStyleLbl="fgAcc3" presStyleIdx="1" presStyleCnt="5">
        <dgm:presLayoutVars>
          <dgm:chPref val="3"/>
        </dgm:presLayoutVars>
      </dgm:prSet>
      <dgm:spPr/>
    </dgm:pt>
    <dgm:pt modelId="{2382A559-43F7-954C-BE1F-34C74FC246EA}" type="pres">
      <dgm:prSet presAssocID="{46B40D7D-BE91-4D88-9411-492441C59FC7}" presName="hierChild4" presStyleCnt="0"/>
      <dgm:spPr/>
    </dgm:pt>
    <dgm:pt modelId="{4061D5E4-1DB3-0147-9BC5-15771BF3FDBC}" type="pres">
      <dgm:prSet presAssocID="{8AD9CFDC-147C-42EF-80A3-9F855BF7D6E4}" presName="Name17" presStyleLbl="parChTrans1D3" presStyleIdx="2" presStyleCnt="5"/>
      <dgm:spPr/>
    </dgm:pt>
    <dgm:pt modelId="{87BE2E06-1ACB-DC49-B032-342ED6A81E6E}" type="pres">
      <dgm:prSet presAssocID="{0F8FF405-13AB-49F7-A18C-5EB7B9D00BA3}" presName="hierRoot3" presStyleCnt="0"/>
      <dgm:spPr/>
    </dgm:pt>
    <dgm:pt modelId="{061F9B6C-2B32-904C-8A8F-4493BCE75590}" type="pres">
      <dgm:prSet presAssocID="{0F8FF405-13AB-49F7-A18C-5EB7B9D00BA3}" presName="composite3" presStyleCnt="0"/>
      <dgm:spPr/>
    </dgm:pt>
    <dgm:pt modelId="{22B6EBE7-34E4-FE47-8F8C-CA01BB536C6C}" type="pres">
      <dgm:prSet presAssocID="{0F8FF405-13AB-49F7-A18C-5EB7B9D00BA3}" presName="background3" presStyleLbl="node3" presStyleIdx="2" presStyleCnt="5"/>
      <dgm:spPr/>
    </dgm:pt>
    <dgm:pt modelId="{2FA3C395-EAD6-5748-BDDA-E3C634ACCA5B}" type="pres">
      <dgm:prSet presAssocID="{0F8FF405-13AB-49F7-A18C-5EB7B9D00BA3}" presName="text3" presStyleLbl="fgAcc3" presStyleIdx="2" presStyleCnt="5">
        <dgm:presLayoutVars>
          <dgm:chPref val="3"/>
        </dgm:presLayoutVars>
      </dgm:prSet>
      <dgm:spPr/>
    </dgm:pt>
    <dgm:pt modelId="{5E6DC899-776F-E347-B2EC-696DD5F6464A}" type="pres">
      <dgm:prSet presAssocID="{0F8FF405-13AB-49F7-A18C-5EB7B9D00BA3}" presName="hierChild4" presStyleCnt="0"/>
      <dgm:spPr/>
    </dgm:pt>
    <dgm:pt modelId="{0FB5A49E-4B22-6D42-8850-DC175DAA3629}" type="pres">
      <dgm:prSet presAssocID="{0339ABB2-E881-4D89-815B-DFE806C8AD31}" presName="Name10" presStyleLbl="parChTrans1D2" presStyleIdx="1" presStyleCnt="2"/>
      <dgm:spPr/>
    </dgm:pt>
    <dgm:pt modelId="{0914DB02-5698-534D-BC1F-857C723A4AAC}" type="pres">
      <dgm:prSet presAssocID="{D3C2E0BB-F2EB-4D43-A385-DE64B4C1A64A}" presName="hierRoot2" presStyleCnt="0"/>
      <dgm:spPr/>
    </dgm:pt>
    <dgm:pt modelId="{79BC4D78-D304-2042-8C22-87E1F5058300}" type="pres">
      <dgm:prSet presAssocID="{D3C2E0BB-F2EB-4D43-A385-DE64B4C1A64A}" presName="composite2" presStyleCnt="0"/>
      <dgm:spPr/>
    </dgm:pt>
    <dgm:pt modelId="{740D2B3A-7B98-304C-BD18-3C07D01B4C55}" type="pres">
      <dgm:prSet presAssocID="{D3C2E0BB-F2EB-4D43-A385-DE64B4C1A64A}" presName="background2" presStyleLbl="node2" presStyleIdx="1" presStyleCnt="2"/>
      <dgm:spPr/>
    </dgm:pt>
    <dgm:pt modelId="{8900719C-1C34-B54D-8CB0-7F02D6656D9D}" type="pres">
      <dgm:prSet presAssocID="{D3C2E0BB-F2EB-4D43-A385-DE64B4C1A64A}" presName="text2" presStyleLbl="fgAcc2" presStyleIdx="1" presStyleCnt="2">
        <dgm:presLayoutVars>
          <dgm:chPref val="3"/>
        </dgm:presLayoutVars>
      </dgm:prSet>
      <dgm:spPr/>
    </dgm:pt>
    <dgm:pt modelId="{D5D7E265-44A6-7047-8D51-96E6E5050D43}" type="pres">
      <dgm:prSet presAssocID="{D3C2E0BB-F2EB-4D43-A385-DE64B4C1A64A}" presName="hierChild3" presStyleCnt="0"/>
      <dgm:spPr/>
    </dgm:pt>
    <dgm:pt modelId="{A73B90DB-3289-1C45-AB54-4D2A53A7E44E}" type="pres">
      <dgm:prSet presAssocID="{06488E29-12E9-43EE-BF84-2CC60E5A9846}" presName="Name17" presStyleLbl="parChTrans1D3" presStyleIdx="3" presStyleCnt="5"/>
      <dgm:spPr/>
    </dgm:pt>
    <dgm:pt modelId="{34099047-EF91-5942-8A30-2ADD99C883B2}" type="pres">
      <dgm:prSet presAssocID="{AE52F8AD-776C-4F53-8EAA-3D3CEE9B01F6}" presName="hierRoot3" presStyleCnt="0"/>
      <dgm:spPr/>
    </dgm:pt>
    <dgm:pt modelId="{A80506D0-3770-AB47-9A61-4F43B7C967B6}" type="pres">
      <dgm:prSet presAssocID="{AE52F8AD-776C-4F53-8EAA-3D3CEE9B01F6}" presName="composite3" presStyleCnt="0"/>
      <dgm:spPr/>
    </dgm:pt>
    <dgm:pt modelId="{BF45400F-7E8F-A440-8C89-E1C41AB2C09F}" type="pres">
      <dgm:prSet presAssocID="{AE52F8AD-776C-4F53-8EAA-3D3CEE9B01F6}" presName="background3" presStyleLbl="node3" presStyleIdx="3" presStyleCnt="5"/>
      <dgm:spPr/>
    </dgm:pt>
    <dgm:pt modelId="{3ADCC285-DFE6-2947-8EA9-B0BF2168D070}" type="pres">
      <dgm:prSet presAssocID="{AE52F8AD-776C-4F53-8EAA-3D3CEE9B01F6}" presName="text3" presStyleLbl="fgAcc3" presStyleIdx="3" presStyleCnt="5">
        <dgm:presLayoutVars>
          <dgm:chPref val="3"/>
        </dgm:presLayoutVars>
      </dgm:prSet>
      <dgm:spPr/>
    </dgm:pt>
    <dgm:pt modelId="{0CB1619B-61D3-3A4F-A46C-61D314F26C96}" type="pres">
      <dgm:prSet presAssocID="{AE52F8AD-776C-4F53-8EAA-3D3CEE9B01F6}" presName="hierChild4" presStyleCnt="0"/>
      <dgm:spPr/>
    </dgm:pt>
    <dgm:pt modelId="{55650E44-AC05-0A45-BC16-6A3425DF9D16}" type="pres">
      <dgm:prSet presAssocID="{AD56FB14-B1C5-4C81-8ECB-D78892490031}" presName="Name17" presStyleLbl="parChTrans1D3" presStyleIdx="4" presStyleCnt="5"/>
      <dgm:spPr/>
    </dgm:pt>
    <dgm:pt modelId="{E6F9B582-B196-EA41-BA1E-7A334E54CAB4}" type="pres">
      <dgm:prSet presAssocID="{578A593A-A5BD-4F09-A970-0F9D026F5AC5}" presName="hierRoot3" presStyleCnt="0"/>
      <dgm:spPr/>
    </dgm:pt>
    <dgm:pt modelId="{E0ACEBE0-3A23-8549-BD27-3E68852EE170}" type="pres">
      <dgm:prSet presAssocID="{578A593A-A5BD-4F09-A970-0F9D026F5AC5}" presName="composite3" presStyleCnt="0"/>
      <dgm:spPr/>
    </dgm:pt>
    <dgm:pt modelId="{AD8656C8-743E-074E-AA05-8BA32D306736}" type="pres">
      <dgm:prSet presAssocID="{578A593A-A5BD-4F09-A970-0F9D026F5AC5}" presName="background3" presStyleLbl="node3" presStyleIdx="4" presStyleCnt="5"/>
      <dgm:spPr/>
    </dgm:pt>
    <dgm:pt modelId="{E9E2B84F-6F1A-A34B-BF73-608CC1FE8207}" type="pres">
      <dgm:prSet presAssocID="{578A593A-A5BD-4F09-A970-0F9D026F5AC5}" presName="text3" presStyleLbl="fgAcc3" presStyleIdx="4" presStyleCnt="5">
        <dgm:presLayoutVars>
          <dgm:chPref val="3"/>
        </dgm:presLayoutVars>
      </dgm:prSet>
      <dgm:spPr/>
    </dgm:pt>
    <dgm:pt modelId="{5C078303-9A82-EA48-8B4F-221AEBA90DB4}" type="pres">
      <dgm:prSet presAssocID="{578A593A-A5BD-4F09-A970-0F9D026F5AC5}" presName="hierChild4" presStyleCnt="0"/>
      <dgm:spPr/>
    </dgm:pt>
  </dgm:ptLst>
  <dgm:cxnLst>
    <dgm:cxn modelId="{05BBB901-31AB-4F3B-A5DC-B658B83ACC91}" srcId="{E0490ED9-049C-4B81-9C3A-6101C0CA48FC}" destId="{0F8FF405-13AB-49F7-A18C-5EB7B9D00BA3}" srcOrd="2" destOrd="0" parTransId="{8AD9CFDC-147C-42EF-80A3-9F855BF7D6E4}" sibTransId="{7A49C850-375A-48B8-91AC-3250F3F36755}"/>
    <dgm:cxn modelId="{2970A70E-13C3-B544-A601-A3C02E8ADFFB}" type="presOf" srcId="{0339ABB2-E881-4D89-815B-DFE806C8AD31}" destId="{0FB5A49E-4B22-6D42-8850-DC175DAA3629}" srcOrd="0" destOrd="0" presId="urn:microsoft.com/office/officeart/2005/8/layout/hierarchy1"/>
    <dgm:cxn modelId="{C9C2DF22-184F-4A1A-B8B5-C887F45D1321}" srcId="{836E0502-1CE0-434F-B6BA-28FD94D3AE97}" destId="{E0490ED9-049C-4B81-9C3A-6101C0CA48FC}" srcOrd="0" destOrd="0" parTransId="{5FBD2B47-9984-4200-A745-C83BCAEA8714}" sibTransId="{D0BA77E2-9444-42D4-908E-06881A2AF8FE}"/>
    <dgm:cxn modelId="{0D196037-ECFF-4791-9634-44A96714F5A8}" srcId="{E0490ED9-049C-4B81-9C3A-6101C0CA48FC}" destId="{556A7D47-12DF-4E30-B3A4-9939A02FA62C}" srcOrd="0" destOrd="0" parTransId="{8E5E3376-1A06-4AD5-879A-51D059E97D58}" sibTransId="{C7ACB00D-66D7-40A7-B5D1-CE1D735F6DAB}"/>
    <dgm:cxn modelId="{BFFD6542-842D-A347-82D7-A820FA7E9270}" type="presOf" srcId="{836E0502-1CE0-434F-B6BA-28FD94D3AE97}" destId="{C8EBB12D-9C4C-CB4B-B0C6-1D62108A6F4A}" srcOrd="0" destOrd="0" presId="urn:microsoft.com/office/officeart/2005/8/layout/hierarchy1"/>
    <dgm:cxn modelId="{5B9D4F62-21EF-3641-8965-07B9A4C8153F}" type="presOf" srcId="{AD56FB14-B1C5-4C81-8ECB-D78892490031}" destId="{55650E44-AC05-0A45-BC16-6A3425DF9D16}" srcOrd="0" destOrd="0" presId="urn:microsoft.com/office/officeart/2005/8/layout/hierarchy1"/>
    <dgm:cxn modelId="{31B15663-517F-224E-BA1B-CFC7D729D427}" type="presOf" srcId="{8AD9CFDC-147C-42EF-80A3-9F855BF7D6E4}" destId="{4061D5E4-1DB3-0147-9BC5-15771BF3FDBC}" srcOrd="0" destOrd="0" presId="urn:microsoft.com/office/officeart/2005/8/layout/hierarchy1"/>
    <dgm:cxn modelId="{ED37894C-FC17-427B-96E0-D2967713BE50}" srcId="{836E0502-1CE0-434F-B6BA-28FD94D3AE97}" destId="{D3C2E0BB-F2EB-4D43-A385-DE64B4C1A64A}" srcOrd="1" destOrd="0" parTransId="{0339ABB2-E881-4D89-815B-DFE806C8AD31}" sibTransId="{4DEA5FF4-67F2-4D5B-B37F-27A8004CF54B}"/>
    <dgm:cxn modelId="{DCFFAF7A-894D-0E4C-9CC2-AC0392DEC7F9}" type="presOf" srcId="{46B40D7D-BE91-4D88-9411-492441C59FC7}" destId="{FA68E136-AC57-FD4D-BE0D-0A695FC01495}" srcOrd="0" destOrd="0" presId="urn:microsoft.com/office/officeart/2005/8/layout/hierarchy1"/>
    <dgm:cxn modelId="{A4A1878B-4DF0-2346-A85E-C3A72AB201CC}" type="presOf" srcId="{4FC9EDA1-5374-4CE1-A9D2-9F6089D661C3}" destId="{2005D383-3A85-B74E-8F58-4809A95CD210}" srcOrd="0" destOrd="0" presId="urn:microsoft.com/office/officeart/2005/8/layout/hierarchy1"/>
    <dgm:cxn modelId="{BC81C492-CE73-4788-837B-5F2F5CAE1849}" srcId="{3E148FDC-5095-4617-80E2-D296C69E350B}" destId="{836E0502-1CE0-434F-B6BA-28FD94D3AE97}" srcOrd="0" destOrd="0" parTransId="{73F9BCC3-F453-4443-B779-BE6749D76546}" sibTransId="{70FE9F4B-32B7-4253-BAD5-6F5E52D4A355}"/>
    <dgm:cxn modelId="{5C90A6A3-97F6-4FD6-A228-E00370EA5A91}" srcId="{D3C2E0BB-F2EB-4D43-A385-DE64B4C1A64A}" destId="{578A593A-A5BD-4F09-A970-0F9D026F5AC5}" srcOrd="1" destOrd="0" parTransId="{AD56FB14-B1C5-4C81-8ECB-D78892490031}" sibTransId="{34B82DC0-68F1-4EAE-83D2-214622996595}"/>
    <dgm:cxn modelId="{81ACAEAA-63FA-444F-B7E4-AB41306A111B}" srcId="{D3C2E0BB-F2EB-4D43-A385-DE64B4C1A64A}" destId="{AE52F8AD-776C-4F53-8EAA-3D3CEE9B01F6}" srcOrd="0" destOrd="0" parTransId="{06488E29-12E9-43EE-BF84-2CC60E5A9846}" sibTransId="{67F166D2-D2D4-447B-AC81-D048B61779EC}"/>
    <dgm:cxn modelId="{D492B7AA-D717-7E4B-BA7C-9E830BA9BE90}" type="presOf" srcId="{5FBD2B47-9984-4200-A745-C83BCAEA8714}" destId="{AC409FD5-451F-8144-8DBA-875B7ACB1613}" srcOrd="0" destOrd="0" presId="urn:microsoft.com/office/officeart/2005/8/layout/hierarchy1"/>
    <dgm:cxn modelId="{2862DDB9-441A-714F-9929-9AB9D3C55D62}" type="presOf" srcId="{3E148FDC-5095-4617-80E2-D296C69E350B}" destId="{956FDF09-75A9-5340-B7FC-D44C431F598A}" srcOrd="0" destOrd="0" presId="urn:microsoft.com/office/officeart/2005/8/layout/hierarchy1"/>
    <dgm:cxn modelId="{B31D7AC0-1577-0242-9F21-34D419BF10AD}" type="presOf" srcId="{578A593A-A5BD-4F09-A970-0F9D026F5AC5}" destId="{E9E2B84F-6F1A-A34B-BF73-608CC1FE8207}" srcOrd="0" destOrd="0" presId="urn:microsoft.com/office/officeart/2005/8/layout/hierarchy1"/>
    <dgm:cxn modelId="{C5CCE9C0-2A2B-AD47-BE7A-210AF0C9D017}" type="presOf" srcId="{E0490ED9-049C-4B81-9C3A-6101C0CA48FC}" destId="{014C9999-336C-EA44-95E4-4824ACAC5D51}" srcOrd="0" destOrd="0" presId="urn:microsoft.com/office/officeart/2005/8/layout/hierarchy1"/>
    <dgm:cxn modelId="{C39D59C2-429E-AE40-A64D-300A1A388E72}" type="presOf" srcId="{AE52F8AD-776C-4F53-8EAA-3D3CEE9B01F6}" destId="{3ADCC285-DFE6-2947-8EA9-B0BF2168D070}" srcOrd="0" destOrd="0" presId="urn:microsoft.com/office/officeart/2005/8/layout/hierarchy1"/>
    <dgm:cxn modelId="{E25B75C6-B7BB-804E-A14C-B53CB36B652A}" type="presOf" srcId="{06488E29-12E9-43EE-BF84-2CC60E5A9846}" destId="{A73B90DB-3289-1C45-AB54-4D2A53A7E44E}" srcOrd="0" destOrd="0" presId="urn:microsoft.com/office/officeart/2005/8/layout/hierarchy1"/>
    <dgm:cxn modelId="{E6AA34CE-8324-B44A-A692-0E74CC91C418}" type="presOf" srcId="{0F8FF405-13AB-49F7-A18C-5EB7B9D00BA3}" destId="{2FA3C395-EAD6-5748-BDDA-E3C634ACCA5B}" srcOrd="0" destOrd="0" presId="urn:microsoft.com/office/officeart/2005/8/layout/hierarchy1"/>
    <dgm:cxn modelId="{385BFCD3-B2D6-B04E-AE38-C54DCA0B395F}" type="presOf" srcId="{556A7D47-12DF-4E30-B3A4-9939A02FA62C}" destId="{AD8E846E-3003-1746-91AF-EB6732EAC6A1}" srcOrd="0" destOrd="0" presId="urn:microsoft.com/office/officeart/2005/8/layout/hierarchy1"/>
    <dgm:cxn modelId="{C27749DA-443C-6645-ADE0-656A0AD9B273}" type="presOf" srcId="{8E5E3376-1A06-4AD5-879A-51D059E97D58}" destId="{75147CA9-4812-074A-B849-ED23FECF8872}" srcOrd="0" destOrd="0" presId="urn:microsoft.com/office/officeart/2005/8/layout/hierarchy1"/>
    <dgm:cxn modelId="{104906DD-FFFF-0045-8ECB-0704B70424C4}" type="presOf" srcId="{D3C2E0BB-F2EB-4D43-A385-DE64B4C1A64A}" destId="{8900719C-1C34-B54D-8CB0-7F02D6656D9D}" srcOrd="0" destOrd="0" presId="urn:microsoft.com/office/officeart/2005/8/layout/hierarchy1"/>
    <dgm:cxn modelId="{BB2EF7F6-FB63-480D-AFA7-45E21CDDD2E1}" srcId="{E0490ED9-049C-4B81-9C3A-6101C0CA48FC}" destId="{46B40D7D-BE91-4D88-9411-492441C59FC7}" srcOrd="1" destOrd="0" parTransId="{4FC9EDA1-5374-4CE1-A9D2-9F6089D661C3}" sibTransId="{8D9C67A8-435A-486F-B2D7-2CDEA384E683}"/>
    <dgm:cxn modelId="{9806F5CB-5FBB-6D46-85F5-F25011DC9403}" type="presParOf" srcId="{956FDF09-75A9-5340-B7FC-D44C431F598A}" destId="{D43610BE-D53E-8040-A7B1-26713DE4ADB0}" srcOrd="0" destOrd="0" presId="urn:microsoft.com/office/officeart/2005/8/layout/hierarchy1"/>
    <dgm:cxn modelId="{4F6B4FA2-8D4E-7E4F-895D-18416C10A400}" type="presParOf" srcId="{D43610BE-D53E-8040-A7B1-26713DE4ADB0}" destId="{B4BE3439-B975-A143-B4C9-12503AC036E5}" srcOrd="0" destOrd="0" presId="urn:microsoft.com/office/officeart/2005/8/layout/hierarchy1"/>
    <dgm:cxn modelId="{C85D417C-01CE-8645-8973-2150C80ABCE4}" type="presParOf" srcId="{B4BE3439-B975-A143-B4C9-12503AC036E5}" destId="{73846E45-9D7B-BD4B-A2AC-06D376E6F3FF}" srcOrd="0" destOrd="0" presId="urn:microsoft.com/office/officeart/2005/8/layout/hierarchy1"/>
    <dgm:cxn modelId="{5FD1394A-EFCA-CA4D-B7EE-00FD3F3016AE}" type="presParOf" srcId="{B4BE3439-B975-A143-B4C9-12503AC036E5}" destId="{C8EBB12D-9C4C-CB4B-B0C6-1D62108A6F4A}" srcOrd="1" destOrd="0" presId="urn:microsoft.com/office/officeart/2005/8/layout/hierarchy1"/>
    <dgm:cxn modelId="{9C0E3762-6A4E-7F40-88F0-4A3C9C76113D}" type="presParOf" srcId="{D43610BE-D53E-8040-A7B1-26713DE4ADB0}" destId="{4C677631-C8E7-DB45-964C-CE091DEC07C8}" srcOrd="1" destOrd="0" presId="urn:microsoft.com/office/officeart/2005/8/layout/hierarchy1"/>
    <dgm:cxn modelId="{063E9445-918F-CC4E-927A-E5B32DE66445}" type="presParOf" srcId="{4C677631-C8E7-DB45-964C-CE091DEC07C8}" destId="{AC409FD5-451F-8144-8DBA-875B7ACB1613}" srcOrd="0" destOrd="0" presId="urn:microsoft.com/office/officeart/2005/8/layout/hierarchy1"/>
    <dgm:cxn modelId="{C9A8F745-FCEF-A740-88F5-F0ED9870006F}" type="presParOf" srcId="{4C677631-C8E7-DB45-964C-CE091DEC07C8}" destId="{9F264360-8F7D-CF4E-9C5C-66001BCD01CE}" srcOrd="1" destOrd="0" presId="urn:microsoft.com/office/officeart/2005/8/layout/hierarchy1"/>
    <dgm:cxn modelId="{47FF955E-84C5-F348-B6E0-967B2627FDFB}" type="presParOf" srcId="{9F264360-8F7D-CF4E-9C5C-66001BCD01CE}" destId="{FE0ADE64-70E3-F44F-A372-D31A006CD2CF}" srcOrd="0" destOrd="0" presId="urn:microsoft.com/office/officeart/2005/8/layout/hierarchy1"/>
    <dgm:cxn modelId="{650540F2-5A68-EF40-8213-9CD03633AC38}" type="presParOf" srcId="{FE0ADE64-70E3-F44F-A372-D31A006CD2CF}" destId="{69BB78D8-1033-1541-99AF-642ACC44CCA4}" srcOrd="0" destOrd="0" presId="urn:microsoft.com/office/officeart/2005/8/layout/hierarchy1"/>
    <dgm:cxn modelId="{591157FD-B0A3-AD4B-A5E5-7ED83F89B3DE}" type="presParOf" srcId="{FE0ADE64-70E3-F44F-A372-D31A006CD2CF}" destId="{014C9999-336C-EA44-95E4-4824ACAC5D51}" srcOrd="1" destOrd="0" presId="urn:microsoft.com/office/officeart/2005/8/layout/hierarchy1"/>
    <dgm:cxn modelId="{81195126-7746-7A45-A9B9-4AAEF5A52846}" type="presParOf" srcId="{9F264360-8F7D-CF4E-9C5C-66001BCD01CE}" destId="{5A2C6422-70DF-3242-8679-90BEC1B546E9}" srcOrd="1" destOrd="0" presId="urn:microsoft.com/office/officeart/2005/8/layout/hierarchy1"/>
    <dgm:cxn modelId="{6EBF2D57-2DF9-B448-922F-C042B4275396}" type="presParOf" srcId="{5A2C6422-70DF-3242-8679-90BEC1B546E9}" destId="{75147CA9-4812-074A-B849-ED23FECF8872}" srcOrd="0" destOrd="0" presId="urn:microsoft.com/office/officeart/2005/8/layout/hierarchy1"/>
    <dgm:cxn modelId="{6FD365E7-25CF-EF4A-BECA-B9A5812D3163}" type="presParOf" srcId="{5A2C6422-70DF-3242-8679-90BEC1B546E9}" destId="{E6084F90-4A16-0E4C-A24E-9B1C381B157C}" srcOrd="1" destOrd="0" presId="urn:microsoft.com/office/officeart/2005/8/layout/hierarchy1"/>
    <dgm:cxn modelId="{46094829-8E1B-8D4A-98B7-FFC1C9674945}" type="presParOf" srcId="{E6084F90-4A16-0E4C-A24E-9B1C381B157C}" destId="{2BE5F759-5C0D-2F47-B4BB-1E516C595E19}" srcOrd="0" destOrd="0" presId="urn:microsoft.com/office/officeart/2005/8/layout/hierarchy1"/>
    <dgm:cxn modelId="{9A9DA7D9-AF0B-E14E-A508-F459B92798BD}" type="presParOf" srcId="{2BE5F759-5C0D-2F47-B4BB-1E516C595E19}" destId="{6A80B6EE-3356-364B-A613-EC4AF57149C8}" srcOrd="0" destOrd="0" presId="urn:microsoft.com/office/officeart/2005/8/layout/hierarchy1"/>
    <dgm:cxn modelId="{12987186-3839-D248-AA6E-C2B184ADF529}" type="presParOf" srcId="{2BE5F759-5C0D-2F47-B4BB-1E516C595E19}" destId="{AD8E846E-3003-1746-91AF-EB6732EAC6A1}" srcOrd="1" destOrd="0" presId="urn:microsoft.com/office/officeart/2005/8/layout/hierarchy1"/>
    <dgm:cxn modelId="{3950E963-380C-A140-B024-C9867CB8DFF3}" type="presParOf" srcId="{E6084F90-4A16-0E4C-A24E-9B1C381B157C}" destId="{699FBDA0-40AD-214C-958A-BBE5A07AD096}" srcOrd="1" destOrd="0" presId="urn:microsoft.com/office/officeart/2005/8/layout/hierarchy1"/>
    <dgm:cxn modelId="{3ED442BB-4F8C-B448-80FA-6766629A06AD}" type="presParOf" srcId="{5A2C6422-70DF-3242-8679-90BEC1B546E9}" destId="{2005D383-3A85-B74E-8F58-4809A95CD210}" srcOrd="2" destOrd="0" presId="urn:microsoft.com/office/officeart/2005/8/layout/hierarchy1"/>
    <dgm:cxn modelId="{F0369A68-78DC-AB47-9EF3-AE96B57140EE}" type="presParOf" srcId="{5A2C6422-70DF-3242-8679-90BEC1B546E9}" destId="{BC898EEC-04AB-2141-B926-6A657CFFF07F}" srcOrd="3" destOrd="0" presId="urn:microsoft.com/office/officeart/2005/8/layout/hierarchy1"/>
    <dgm:cxn modelId="{26858897-162B-6B47-A9C5-46E6D19A48D9}" type="presParOf" srcId="{BC898EEC-04AB-2141-B926-6A657CFFF07F}" destId="{613A8711-A567-9343-A0C6-1174B7CEFBAB}" srcOrd="0" destOrd="0" presId="urn:microsoft.com/office/officeart/2005/8/layout/hierarchy1"/>
    <dgm:cxn modelId="{0687AE57-EA59-F84F-B283-2F6A3A00DA10}" type="presParOf" srcId="{613A8711-A567-9343-A0C6-1174B7CEFBAB}" destId="{1352A1E1-B530-FF42-AA84-DA385A54E855}" srcOrd="0" destOrd="0" presId="urn:microsoft.com/office/officeart/2005/8/layout/hierarchy1"/>
    <dgm:cxn modelId="{78EECB3A-091E-D54C-B6AD-95EDB64E37F8}" type="presParOf" srcId="{613A8711-A567-9343-A0C6-1174B7CEFBAB}" destId="{FA68E136-AC57-FD4D-BE0D-0A695FC01495}" srcOrd="1" destOrd="0" presId="urn:microsoft.com/office/officeart/2005/8/layout/hierarchy1"/>
    <dgm:cxn modelId="{7730628E-C14D-6145-864A-518DAEF19CE6}" type="presParOf" srcId="{BC898EEC-04AB-2141-B926-6A657CFFF07F}" destId="{2382A559-43F7-954C-BE1F-34C74FC246EA}" srcOrd="1" destOrd="0" presId="urn:microsoft.com/office/officeart/2005/8/layout/hierarchy1"/>
    <dgm:cxn modelId="{36F11B35-3984-7546-A38C-54353B1C7687}" type="presParOf" srcId="{5A2C6422-70DF-3242-8679-90BEC1B546E9}" destId="{4061D5E4-1DB3-0147-9BC5-15771BF3FDBC}" srcOrd="4" destOrd="0" presId="urn:microsoft.com/office/officeart/2005/8/layout/hierarchy1"/>
    <dgm:cxn modelId="{7386C1DD-B9EC-1149-B865-ECFB70EC4288}" type="presParOf" srcId="{5A2C6422-70DF-3242-8679-90BEC1B546E9}" destId="{87BE2E06-1ACB-DC49-B032-342ED6A81E6E}" srcOrd="5" destOrd="0" presId="urn:microsoft.com/office/officeart/2005/8/layout/hierarchy1"/>
    <dgm:cxn modelId="{5D7BD033-A78B-5444-BAE1-795B11401A0D}" type="presParOf" srcId="{87BE2E06-1ACB-DC49-B032-342ED6A81E6E}" destId="{061F9B6C-2B32-904C-8A8F-4493BCE75590}" srcOrd="0" destOrd="0" presId="urn:microsoft.com/office/officeart/2005/8/layout/hierarchy1"/>
    <dgm:cxn modelId="{5A0A2827-72C6-D54E-BAD4-D05C9E7D655E}" type="presParOf" srcId="{061F9B6C-2B32-904C-8A8F-4493BCE75590}" destId="{22B6EBE7-34E4-FE47-8F8C-CA01BB536C6C}" srcOrd="0" destOrd="0" presId="urn:microsoft.com/office/officeart/2005/8/layout/hierarchy1"/>
    <dgm:cxn modelId="{A65E57DD-4E5A-4B4C-BC1C-239B4D86AE6D}" type="presParOf" srcId="{061F9B6C-2B32-904C-8A8F-4493BCE75590}" destId="{2FA3C395-EAD6-5748-BDDA-E3C634ACCA5B}" srcOrd="1" destOrd="0" presId="urn:microsoft.com/office/officeart/2005/8/layout/hierarchy1"/>
    <dgm:cxn modelId="{C882A290-5A6E-6345-8E6A-5010DBBDB6C8}" type="presParOf" srcId="{87BE2E06-1ACB-DC49-B032-342ED6A81E6E}" destId="{5E6DC899-776F-E347-B2EC-696DD5F6464A}" srcOrd="1" destOrd="0" presId="urn:microsoft.com/office/officeart/2005/8/layout/hierarchy1"/>
    <dgm:cxn modelId="{D140EE20-DAC5-3A4E-BDB4-A681A83C9CF6}" type="presParOf" srcId="{4C677631-C8E7-DB45-964C-CE091DEC07C8}" destId="{0FB5A49E-4B22-6D42-8850-DC175DAA3629}" srcOrd="2" destOrd="0" presId="urn:microsoft.com/office/officeart/2005/8/layout/hierarchy1"/>
    <dgm:cxn modelId="{59868846-2E2D-9A4F-A3EB-E0E05DCC49CA}" type="presParOf" srcId="{4C677631-C8E7-DB45-964C-CE091DEC07C8}" destId="{0914DB02-5698-534D-BC1F-857C723A4AAC}" srcOrd="3" destOrd="0" presId="urn:microsoft.com/office/officeart/2005/8/layout/hierarchy1"/>
    <dgm:cxn modelId="{EE3E6033-C953-3A4B-BC6D-F7827149B6C7}" type="presParOf" srcId="{0914DB02-5698-534D-BC1F-857C723A4AAC}" destId="{79BC4D78-D304-2042-8C22-87E1F5058300}" srcOrd="0" destOrd="0" presId="urn:microsoft.com/office/officeart/2005/8/layout/hierarchy1"/>
    <dgm:cxn modelId="{0934AA1E-660E-3043-B292-29410FCE12FB}" type="presParOf" srcId="{79BC4D78-D304-2042-8C22-87E1F5058300}" destId="{740D2B3A-7B98-304C-BD18-3C07D01B4C55}" srcOrd="0" destOrd="0" presId="urn:microsoft.com/office/officeart/2005/8/layout/hierarchy1"/>
    <dgm:cxn modelId="{6B8EA175-B2DD-E24D-9A50-5087E1906476}" type="presParOf" srcId="{79BC4D78-D304-2042-8C22-87E1F5058300}" destId="{8900719C-1C34-B54D-8CB0-7F02D6656D9D}" srcOrd="1" destOrd="0" presId="urn:microsoft.com/office/officeart/2005/8/layout/hierarchy1"/>
    <dgm:cxn modelId="{8AD8DB57-AB04-3040-B915-935B045D3666}" type="presParOf" srcId="{0914DB02-5698-534D-BC1F-857C723A4AAC}" destId="{D5D7E265-44A6-7047-8D51-96E6E5050D43}" srcOrd="1" destOrd="0" presId="urn:microsoft.com/office/officeart/2005/8/layout/hierarchy1"/>
    <dgm:cxn modelId="{FCAF0245-2D1F-4D44-B065-775EB2B67256}" type="presParOf" srcId="{D5D7E265-44A6-7047-8D51-96E6E5050D43}" destId="{A73B90DB-3289-1C45-AB54-4D2A53A7E44E}" srcOrd="0" destOrd="0" presId="urn:microsoft.com/office/officeart/2005/8/layout/hierarchy1"/>
    <dgm:cxn modelId="{EDBB8F0A-2BFE-5048-894B-02FF875E9D88}" type="presParOf" srcId="{D5D7E265-44A6-7047-8D51-96E6E5050D43}" destId="{34099047-EF91-5942-8A30-2ADD99C883B2}" srcOrd="1" destOrd="0" presId="urn:microsoft.com/office/officeart/2005/8/layout/hierarchy1"/>
    <dgm:cxn modelId="{EC2AC144-C2CE-2C4C-88C4-4EDDFC199B03}" type="presParOf" srcId="{34099047-EF91-5942-8A30-2ADD99C883B2}" destId="{A80506D0-3770-AB47-9A61-4F43B7C967B6}" srcOrd="0" destOrd="0" presId="urn:microsoft.com/office/officeart/2005/8/layout/hierarchy1"/>
    <dgm:cxn modelId="{010DD3AF-A11A-CD43-B1E8-495310606A6A}" type="presParOf" srcId="{A80506D0-3770-AB47-9A61-4F43B7C967B6}" destId="{BF45400F-7E8F-A440-8C89-E1C41AB2C09F}" srcOrd="0" destOrd="0" presId="urn:microsoft.com/office/officeart/2005/8/layout/hierarchy1"/>
    <dgm:cxn modelId="{F7535E99-0A98-C342-8E76-A2791669F4E1}" type="presParOf" srcId="{A80506D0-3770-AB47-9A61-4F43B7C967B6}" destId="{3ADCC285-DFE6-2947-8EA9-B0BF2168D070}" srcOrd="1" destOrd="0" presId="urn:microsoft.com/office/officeart/2005/8/layout/hierarchy1"/>
    <dgm:cxn modelId="{CF51E978-EE6B-674E-9C26-17A8A8BC7374}" type="presParOf" srcId="{34099047-EF91-5942-8A30-2ADD99C883B2}" destId="{0CB1619B-61D3-3A4F-A46C-61D314F26C96}" srcOrd="1" destOrd="0" presId="urn:microsoft.com/office/officeart/2005/8/layout/hierarchy1"/>
    <dgm:cxn modelId="{FA5248E3-0A36-914A-B731-3D688D250E5E}" type="presParOf" srcId="{D5D7E265-44A6-7047-8D51-96E6E5050D43}" destId="{55650E44-AC05-0A45-BC16-6A3425DF9D16}" srcOrd="2" destOrd="0" presId="urn:microsoft.com/office/officeart/2005/8/layout/hierarchy1"/>
    <dgm:cxn modelId="{EF102EBD-B85D-8142-88F5-E71B5FCE8ED6}" type="presParOf" srcId="{D5D7E265-44A6-7047-8D51-96E6E5050D43}" destId="{E6F9B582-B196-EA41-BA1E-7A334E54CAB4}" srcOrd="3" destOrd="0" presId="urn:microsoft.com/office/officeart/2005/8/layout/hierarchy1"/>
    <dgm:cxn modelId="{719CE1C7-44E6-2F4F-9873-4238484D860C}" type="presParOf" srcId="{E6F9B582-B196-EA41-BA1E-7A334E54CAB4}" destId="{E0ACEBE0-3A23-8549-BD27-3E68852EE170}" srcOrd="0" destOrd="0" presId="urn:microsoft.com/office/officeart/2005/8/layout/hierarchy1"/>
    <dgm:cxn modelId="{EF8778F2-E5B9-7D4B-B315-F9E5FBB8F910}" type="presParOf" srcId="{E0ACEBE0-3A23-8549-BD27-3E68852EE170}" destId="{AD8656C8-743E-074E-AA05-8BA32D306736}" srcOrd="0" destOrd="0" presId="urn:microsoft.com/office/officeart/2005/8/layout/hierarchy1"/>
    <dgm:cxn modelId="{3DA53DA6-6968-9843-839D-169246232E0E}" type="presParOf" srcId="{E0ACEBE0-3A23-8549-BD27-3E68852EE170}" destId="{E9E2B84F-6F1A-A34B-BF73-608CC1FE8207}" srcOrd="1" destOrd="0" presId="urn:microsoft.com/office/officeart/2005/8/layout/hierarchy1"/>
    <dgm:cxn modelId="{E96E7711-94FC-FC4E-B35A-CB721B5D76AF}" type="presParOf" srcId="{E6F9B582-B196-EA41-BA1E-7A334E54CAB4}" destId="{5C078303-9A82-EA48-8B4F-221AEBA90DB4}" srcOrd="1" destOrd="0" presId="urn:microsoft.com/office/officeart/2005/8/layout/hierarchy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50E44-AC05-0A45-BC16-6A3425DF9D16}">
      <dsp:nvSpPr>
        <dsp:cNvPr id="0" name=""/>
        <dsp:cNvSpPr/>
      </dsp:nvSpPr>
      <dsp:spPr>
        <a:xfrm>
          <a:off x="7314625" y="3477716"/>
          <a:ext cx="935189" cy="445065"/>
        </a:xfrm>
        <a:custGeom>
          <a:avLst/>
          <a:gdLst/>
          <a:ahLst/>
          <a:cxnLst/>
          <a:rect l="0" t="0" r="0" b="0"/>
          <a:pathLst>
            <a:path>
              <a:moveTo>
                <a:pt x="0" y="0"/>
              </a:moveTo>
              <a:lnTo>
                <a:pt x="0" y="303299"/>
              </a:lnTo>
              <a:lnTo>
                <a:pt x="935189" y="303299"/>
              </a:lnTo>
              <a:lnTo>
                <a:pt x="935189" y="445065"/>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3B90DB-3289-1C45-AB54-4D2A53A7E44E}">
      <dsp:nvSpPr>
        <dsp:cNvPr id="0" name=""/>
        <dsp:cNvSpPr/>
      </dsp:nvSpPr>
      <dsp:spPr>
        <a:xfrm>
          <a:off x="6379435" y="3477716"/>
          <a:ext cx="935189" cy="445065"/>
        </a:xfrm>
        <a:custGeom>
          <a:avLst/>
          <a:gdLst/>
          <a:ahLst/>
          <a:cxnLst/>
          <a:rect l="0" t="0" r="0" b="0"/>
          <a:pathLst>
            <a:path>
              <a:moveTo>
                <a:pt x="935189" y="0"/>
              </a:moveTo>
              <a:lnTo>
                <a:pt x="935189" y="303299"/>
              </a:lnTo>
              <a:lnTo>
                <a:pt x="0" y="303299"/>
              </a:lnTo>
              <a:lnTo>
                <a:pt x="0" y="445065"/>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B5A49E-4B22-6D42-8850-DC175DAA3629}">
      <dsp:nvSpPr>
        <dsp:cNvPr id="0" name=""/>
        <dsp:cNvSpPr/>
      </dsp:nvSpPr>
      <dsp:spPr>
        <a:xfrm>
          <a:off x="4976650" y="2060903"/>
          <a:ext cx="2337974" cy="445065"/>
        </a:xfrm>
        <a:custGeom>
          <a:avLst/>
          <a:gdLst/>
          <a:ahLst/>
          <a:cxnLst/>
          <a:rect l="0" t="0" r="0" b="0"/>
          <a:pathLst>
            <a:path>
              <a:moveTo>
                <a:pt x="0" y="0"/>
              </a:moveTo>
              <a:lnTo>
                <a:pt x="0" y="303299"/>
              </a:lnTo>
              <a:lnTo>
                <a:pt x="2337974" y="303299"/>
              </a:lnTo>
              <a:lnTo>
                <a:pt x="2337974" y="44506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61D5E4-1DB3-0147-9BC5-15771BF3FDBC}">
      <dsp:nvSpPr>
        <dsp:cNvPr id="0" name=""/>
        <dsp:cNvSpPr/>
      </dsp:nvSpPr>
      <dsp:spPr>
        <a:xfrm>
          <a:off x="2638675" y="3477716"/>
          <a:ext cx="1870379" cy="445065"/>
        </a:xfrm>
        <a:custGeom>
          <a:avLst/>
          <a:gdLst/>
          <a:ahLst/>
          <a:cxnLst/>
          <a:rect l="0" t="0" r="0" b="0"/>
          <a:pathLst>
            <a:path>
              <a:moveTo>
                <a:pt x="0" y="0"/>
              </a:moveTo>
              <a:lnTo>
                <a:pt x="0" y="303299"/>
              </a:lnTo>
              <a:lnTo>
                <a:pt x="1870379" y="303299"/>
              </a:lnTo>
              <a:lnTo>
                <a:pt x="1870379" y="445065"/>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05D383-3A85-B74E-8F58-4809A95CD210}">
      <dsp:nvSpPr>
        <dsp:cNvPr id="0" name=""/>
        <dsp:cNvSpPr/>
      </dsp:nvSpPr>
      <dsp:spPr>
        <a:xfrm>
          <a:off x="2592955" y="3477716"/>
          <a:ext cx="91440" cy="445065"/>
        </a:xfrm>
        <a:custGeom>
          <a:avLst/>
          <a:gdLst/>
          <a:ahLst/>
          <a:cxnLst/>
          <a:rect l="0" t="0" r="0" b="0"/>
          <a:pathLst>
            <a:path>
              <a:moveTo>
                <a:pt x="45720" y="0"/>
              </a:moveTo>
              <a:lnTo>
                <a:pt x="45720" y="445065"/>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147CA9-4812-074A-B849-ED23FECF8872}">
      <dsp:nvSpPr>
        <dsp:cNvPr id="0" name=""/>
        <dsp:cNvSpPr/>
      </dsp:nvSpPr>
      <dsp:spPr>
        <a:xfrm>
          <a:off x="768295" y="3477716"/>
          <a:ext cx="1870379" cy="445065"/>
        </a:xfrm>
        <a:custGeom>
          <a:avLst/>
          <a:gdLst/>
          <a:ahLst/>
          <a:cxnLst/>
          <a:rect l="0" t="0" r="0" b="0"/>
          <a:pathLst>
            <a:path>
              <a:moveTo>
                <a:pt x="1870379" y="0"/>
              </a:moveTo>
              <a:lnTo>
                <a:pt x="1870379" y="303299"/>
              </a:lnTo>
              <a:lnTo>
                <a:pt x="0" y="303299"/>
              </a:lnTo>
              <a:lnTo>
                <a:pt x="0" y="445065"/>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409FD5-451F-8144-8DBA-875B7ACB1613}">
      <dsp:nvSpPr>
        <dsp:cNvPr id="0" name=""/>
        <dsp:cNvSpPr/>
      </dsp:nvSpPr>
      <dsp:spPr>
        <a:xfrm>
          <a:off x="2638675" y="2060903"/>
          <a:ext cx="2337974" cy="445065"/>
        </a:xfrm>
        <a:custGeom>
          <a:avLst/>
          <a:gdLst/>
          <a:ahLst/>
          <a:cxnLst/>
          <a:rect l="0" t="0" r="0" b="0"/>
          <a:pathLst>
            <a:path>
              <a:moveTo>
                <a:pt x="2337974" y="0"/>
              </a:moveTo>
              <a:lnTo>
                <a:pt x="2337974" y="303299"/>
              </a:lnTo>
              <a:lnTo>
                <a:pt x="0" y="303299"/>
              </a:lnTo>
              <a:lnTo>
                <a:pt x="0" y="44506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846E45-9D7B-BD4B-A2AC-06D376E6F3FF}">
      <dsp:nvSpPr>
        <dsp:cNvPr id="0" name=""/>
        <dsp:cNvSpPr/>
      </dsp:nvSpPr>
      <dsp:spPr>
        <a:xfrm>
          <a:off x="4211495" y="1089156"/>
          <a:ext cx="1530310" cy="97174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EBB12D-9C4C-CB4B-B0C6-1D62108A6F4A}">
      <dsp:nvSpPr>
        <dsp:cNvPr id="0" name=""/>
        <dsp:cNvSpPr/>
      </dsp:nvSpPr>
      <dsp:spPr>
        <a:xfrm>
          <a:off x="4381529" y="1250688"/>
          <a:ext cx="1530310" cy="97174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0" i="0" kern="1200" dirty="0">
              <a:latin typeface="Work Sans Thin" pitchFamily="2" charset="77"/>
            </a:rPr>
            <a:t>Recursos disponibles</a:t>
          </a:r>
        </a:p>
      </dsp:txBody>
      <dsp:txXfrm>
        <a:off x="4409990" y="1279149"/>
        <a:ext cx="1473388" cy="914825"/>
      </dsp:txXfrm>
    </dsp:sp>
    <dsp:sp modelId="{69BB78D8-1033-1541-99AF-642ACC44CCA4}">
      <dsp:nvSpPr>
        <dsp:cNvPr id="0" name=""/>
        <dsp:cNvSpPr/>
      </dsp:nvSpPr>
      <dsp:spPr>
        <a:xfrm>
          <a:off x="1873520" y="2505968"/>
          <a:ext cx="1530310" cy="97174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4C9999-336C-EA44-95E4-4824ACAC5D51}">
      <dsp:nvSpPr>
        <dsp:cNvPr id="0" name=""/>
        <dsp:cNvSpPr/>
      </dsp:nvSpPr>
      <dsp:spPr>
        <a:xfrm>
          <a:off x="2043554" y="2667501"/>
          <a:ext cx="1530310" cy="97174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0" i="0" kern="1200">
              <a:latin typeface="Work Sans Thin" pitchFamily="2" charset="77"/>
            </a:rPr>
            <a:t>Sin acceso virtual o computadores</a:t>
          </a:r>
        </a:p>
      </dsp:txBody>
      <dsp:txXfrm>
        <a:off x="2072015" y="2695962"/>
        <a:ext cx="1473388" cy="914825"/>
      </dsp:txXfrm>
    </dsp:sp>
    <dsp:sp modelId="{6A80B6EE-3356-364B-A613-EC4AF57149C8}">
      <dsp:nvSpPr>
        <dsp:cNvPr id="0" name=""/>
        <dsp:cNvSpPr/>
      </dsp:nvSpPr>
      <dsp:spPr>
        <a:xfrm>
          <a:off x="3140" y="3922781"/>
          <a:ext cx="1530310" cy="9717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8E846E-3003-1746-91AF-EB6732EAC6A1}">
      <dsp:nvSpPr>
        <dsp:cNvPr id="0" name=""/>
        <dsp:cNvSpPr/>
      </dsp:nvSpPr>
      <dsp:spPr>
        <a:xfrm>
          <a:off x="173175" y="4084314"/>
          <a:ext cx="1530310" cy="9717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0" i="0" kern="1200">
              <a:latin typeface="Work Sans Thin" pitchFamily="2" charset="77"/>
            </a:rPr>
            <a:t>Guías y materiales impresos diseñados por los docentes</a:t>
          </a:r>
        </a:p>
      </dsp:txBody>
      <dsp:txXfrm>
        <a:off x="201636" y="4112775"/>
        <a:ext cx="1473388" cy="914825"/>
      </dsp:txXfrm>
    </dsp:sp>
    <dsp:sp modelId="{1352A1E1-B530-FF42-AA84-DA385A54E855}">
      <dsp:nvSpPr>
        <dsp:cNvPr id="0" name=""/>
        <dsp:cNvSpPr/>
      </dsp:nvSpPr>
      <dsp:spPr>
        <a:xfrm>
          <a:off x="1873520" y="3922781"/>
          <a:ext cx="1530310" cy="9717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68E136-AC57-FD4D-BE0D-0A695FC01495}">
      <dsp:nvSpPr>
        <dsp:cNvPr id="0" name=""/>
        <dsp:cNvSpPr/>
      </dsp:nvSpPr>
      <dsp:spPr>
        <a:xfrm>
          <a:off x="2043554" y="4084314"/>
          <a:ext cx="1530310" cy="9717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0" i="0" kern="1200">
              <a:latin typeface="Work Sans Thin" pitchFamily="2" charset="77"/>
            </a:rPr>
            <a:t>Recursos audiovisuales de RTVC</a:t>
          </a:r>
        </a:p>
      </dsp:txBody>
      <dsp:txXfrm>
        <a:off x="2072015" y="4112775"/>
        <a:ext cx="1473388" cy="914825"/>
      </dsp:txXfrm>
    </dsp:sp>
    <dsp:sp modelId="{22B6EBE7-34E4-FE47-8F8C-CA01BB536C6C}">
      <dsp:nvSpPr>
        <dsp:cNvPr id="0" name=""/>
        <dsp:cNvSpPr/>
      </dsp:nvSpPr>
      <dsp:spPr>
        <a:xfrm>
          <a:off x="3743900" y="3922781"/>
          <a:ext cx="1530310" cy="9717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A3C395-EAD6-5748-BDDA-E3C634ACCA5B}">
      <dsp:nvSpPr>
        <dsp:cNvPr id="0" name=""/>
        <dsp:cNvSpPr/>
      </dsp:nvSpPr>
      <dsp:spPr>
        <a:xfrm>
          <a:off x="3913934" y="4084314"/>
          <a:ext cx="1530310" cy="9717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0" i="0" kern="1200">
              <a:latin typeface="Work Sans Thin" pitchFamily="2" charset="77"/>
            </a:rPr>
            <a:t>Textos escolares y modelos educativos flexibles </a:t>
          </a:r>
        </a:p>
      </dsp:txBody>
      <dsp:txXfrm>
        <a:off x="3942395" y="4112775"/>
        <a:ext cx="1473388" cy="914825"/>
      </dsp:txXfrm>
    </dsp:sp>
    <dsp:sp modelId="{740D2B3A-7B98-304C-BD18-3C07D01B4C55}">
      <dsp:nvSpPr>
        <dsp:cNvPr id="0" name=""/>
        <dsp:cNvSpPr/>
      </dsp:nvSpPr>
      <dsp:spPr>
        <a:xfrm>
          <a:off x="6549470" y="2505968"/>
          <a:ext cx="1530310" cy="97174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00719C-1C34-B54D-8CB0-7F02D6656D9D}">
      <dsp:nvSpPr>
        <dsp:cNvPr id="0" name=""/>
        <dsp:cNvSpPr/>
      </dsp:nvSpPr>
      <dsp:spPr>
        <a:xfrm>
          <a:off x="6719504" y="2667501"/>
          <a:ext cx="1530310" cy="97174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0" i="0" kern="1200">
              <a:latin typeface="Work Sans Thin" pitchFamily="2" charset="77"/>
            </a:rPr>
            <a:t>Con acceso a virtualidad y a computadores</a:t>
          </a:r>
        </a:p>
      </dsp:txBody>
      <dsp:txXfrm>
        <a:off x="6747965" y="2695962"/>
        <a:ext cx="1473388" cy="914825"/>
      </dsp:txXfrm>
    </dsp:sp>
    <dsp:sp modelId="{BF45400F-7E8F-A440-8C89-E1C41AB2C09F}">
      <dsp:nvSpPr>
        <dsp:cNvPr id="0" name=""/>
        <dsp:cNvSpPr/>
      </dsp:nvSpPr>
      <dsp:spPr>
        <a:xfrm>
          <a:off x="5614280" y="3922781"/>
          <a:ext cx="1530310" cy="9717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DCC285-DFE6-2947-8EA9-B0BF2168D070}">
      <dsp:nvSpPr>
        <dsp:cNvPr id="0" name=""/>
        <dsp:cNvSpPr/>
      </dsp:nvSpPr>
      <dsp:spPr>
        <a:xfrm>
          <a:off x="5784314" y="4084314"/>
          <a:ext cx="1530310" cy="9717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0" i="0" kern="1200">
              <a:latin typeface="Work Sans Thin" pitchFamily="2" charset="77"/>
            </a:rPr>
            <a:t>Plataformas con recursos virtuales disponibles</a:t>
          </a:r>
        </a:p>
      </dsp:txBody>
      <dsp:txXfrm>
        <a:off x="5812775" y="4112775"/>
        <a:ext cx="1473388" cy="914825"/>
      </dsp:txXfrm>
    </dsp:sp>
    <dsp:sp modelId="{AD8656C8-743E-074E-AA05-8BA32D306736}">
      <dsp:nvSpPr>
        <dsp:cNvPr id="0" name=""/>
        <dsp:cNvSpPr/>
      </dsp:nvSpPr>
      <dsp:spPr>
        <a:xfrm>
          <a:off x="7484660" y="3922781"/>
          <a:ext cx="1530310" cy="9717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E2B84F-6F1A-A34B-BF73-608CC1FE8207}">
      <dsp:nvSpPr>
        <dsp:cNvPr id="0" name=""/>
        <dsp:cNvSpPr/>
      </dsp:nvSpPr>
      <dsp:spPr>
        <a:xfrm>
          <a:off x="7654694" y="4084314"/>
          <a:ext cx="1530310" cy="9717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0" i="0" kern="1200">
              <a:latin typeface="Work Sans Thin" pitchFamily="2" charset="77"/>
            </a:rPr>
            <a:t>Recursos transmedias</a:t>
          </a:r>
        </a:p>
      </dsp:txBody>
      <dsp:txXfrm>
        <a:off x="7683155" y="4112775"/>
        <a:ext cx="1473388" cy="9148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D9D4A-D16F-7A4F-8588-98925CAE5D75}" type="datetimeFigureOut">
              <a:rPr lang="es-CO" smtClean="0"/>
              <a:t>16/03/2020</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E3CB2-782B-284E-98E4-CB1721A5FAE3}" type="slidenum">
              <a:rPr lang="es-CO" smtClean="0"/>
              <a:t>‹Nº›</a:t>
            </a:fld>
            <a:endParaRPr lang="es-CO"/>
          </a:p>
        </p:txBody>
      </p:sp>
    </p:spTree>
    <p:extLst>
      <p:ext uri="{BB962C8B-B14F-4D97-AF65-F5344CB8AC3E}">
        <p14:creationId xmlns:p14="http://schemas.microsoft.com/office/powerpoint/2010/main" val="809716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FE3CB2-782B-284E-98E4-CB1721A5FAE3}" type="slidenum">
              <a:rPr lang="es-CO" smtClean="0"/>
              <a:t>3</a:t>
            </a:fld>
            <a:endParaRPr lang="es-CO"/>
          </a:p>
        </p:txBody>
      </p:sp>
    </p:spTree>
    <p:extLst>
      <p:ext uri="{BB962C8B-B14F-4D97-AF65-F5344CB8AC3E}">
        <p14:creationId xmlns:p14="http://schemas.microsoft.com/office/powerpoint/2010/main" val="1873477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FE3CB2-782B-284E-98E4-CB1721A5FAE3}" type="slidenum">
              <a:rPr lang="es-CO" smtClean="0"/>
              <a:t>26</a:t>
            </a:fld>
            <a:endParaRPr lang="es-CO"/>
          </a:p>
        </p:txBody>
      </p:sp>
    </p:spTree>
    <p:extLst>
      <p:ext uri="{BB962C8B-B14F-4D97-AF65-F5344CB8AC3E}">
        <p14:creationId xmlns:p14="http://schemas.microsoft.com/office/powerpoint/2010/main" val="3075544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FE3CB2-782B-284E-98E4-CB1721A5FAE3}" type="slidenum">
              <a:rPr lang="es-CO" smtClean="0"/>
              <a:t>27</a:t>
            </a:fld>
            <a:endParaRPr lang="es-CO"/>
          </a:p>
        </p:txBody>
      </p:sp>
    </p:spTree>
    <p:extLst>
      <p:ext uri="{BB962C8B-B14F-4D97-AF65-F5344CB8AC3E}">
        <p14:creationId xmlns:p14="http://schemas.microsoft.com/office/powerpoint/2010/main" val="2329711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FE3CB2-782B-284E-98E4-CB1721A5FAE3}" type="slidenum">
              <a:rPr lang="es-CO" smtClean="0"/>
              <a:t>6</a:t>
            </a:fld>
            <a:endParaRPr lang="es-CO"/>
          </a:p>
        </p:txBody>
      </p:sp>
    </p:spTree>
    <p:extLst>
      <p:ext uri="{BB962C8B-B14F-4D97-AF65-F5344CB8AC3E}">
        <p14:creationId xmlns:p14="http://schemas.microsoft.com/office/powerpoint/2010/main" val="2890846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FE3CB2-782B-284E-98E4-CB1721A5FAE3}" type="slidenum">
              <a:rPr lang="es-CO" smtClean="0"/>
              <a:t>7</a:t>
            </a:fld>
            <a:endParaRPr lang="es-CO"/>
          </a:p>
        </p:txBody>
      </p:sp>
    </p:spTree>
    <p:extLst>
      <p:ext uri="{BB962C8B-B14F-4D97-AF65-F5344CB8AC3E}">
        <p14:creationId xmlns:p14="http://schemas.microsoft.com/office/powerpoint/2010/main" val="1535250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FE3CB2-782B-284E-98E4-CB1721A5FAE3}" type="slidenum">
              <a:rPr lang="es-CO" smtClean="0"/>
              <a:t>9</a:t>
            </a:fld>
            <a:endParaRPr lang="es-CO"/>
          </a:p>
        </p:txBody>
      </p:sp>
    </p:spTree>
    <p:extLst>
      <p:ext uri="{BB962C8B-B14F-4D97-AF65-F5344CB8AC3E}">
        <p14:creationId xmlns:p14="http://schemas.microsoft.com/office/powerpoint/2010/main" val="3758492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lgn="just">
              <a:buFont typeface="Arial" panose="020B0604020202020204" pitchFamily="34" charset="0"/>
              <a:buChar char="•"/>
            </a:pPr>
            <a:r>
              <a:rPr lang="es-CO" sz="1200" b="1" dirty="0">
                <a:solidFill>
                  <a:schemeClr val="accent1"/>
                </a:solidFill>
              </a:rPr>
              <a:t>2 Semanas de Desarrollo Institucional: </a:t>
            </a:r>
            <a:r>
              <a:rPr lang="es-CO" sz="1200" b="1" dirty="0">
                <a:solidFill>
                  <a:srgbClr val="C00000"/>
                </a:solidFill>
              </a:rPr>
              <a:t>Del 16 al 27 de marzo </a:t>
            </a:r>
            <a:r>
              <a:rPr lang="es-CO" sz="1200" dirty="0"/>
              <a:t>los docentes y directivos docentes adelantarán actividades de desarrollo institucional a fin de preparar metodologías y escenarios flexibles de aprendizaje, y planes de estudio que permitan el desarrollo de mecanismos de aprendizaje en casa, en el marco de la emergencia.</a:t>
            </a:r>
          </a:p>
          <a:p>
            <a:pPr algn="just"/>
            <a:endParaRPr lang="es-CO" sz="1200" dirty="0"/>
          </a:p>
          <a:p>
            <a:pPr marL="285750" indent="-285750" algn="just">
              <a:buFont typeface="Arial" panose="020B0604020202020204" pitchFamily="34" charset="0"/>
              <a:buChar char="•"/>
            </a:pPr>
            <a:r>
              <a:rPr lang="es-CO" sz="1200" b="1" dirty="0">
                <a:solidFill>
                  <a:schemeClr val="accent1"/>
                </a:solidFill>
              </a:rPr>
              <a:t>3 Semanas de Vacaciones Docentes:</a:t>
            </a:r>
            <a:r>
              <a:rPr lang="es-CO" sz="1200" b="1" dirty="0"/>
              <a:t> </a:t>
            </a:r>
            <a:r>
              <a:rPr lang="es-CO" sz="1200" dirty="0"/>
              <a:t>Periodo de vacaciones de los educadores, que tendrá lugar entre el </a:t>
            </a:r>
            <a:r>
              <a:rPr lang="es-CO" sz="1200" b="1" dirty="0">
                <a:solidFill>
                  <a:srgbClr val="C00000"/>
                </a:solidFill>
              </a:rPr>
              <a:t>30 de marzo y el 19 de abril.</a:t>
            </a:r>
          </a:p>
          <a:p>
            <a:pPr algn="just"/>
            <a:endParaRPr lang="es-CO" sz="1200" b="1" dirty="0">
              <a:solidFill>
                <a:srgbClr val="C00000"/>
              </a:solidFill>
            </a:endParaRPr>
          </a:p>
          <a:p>
            <a:pPr marL="285750" indent="-285750" algn="just">
              <a:buFont typeface="Arial" panose="020B0604020202020204" pitchFamily="34" charset="0"/>
              <a:buChar char="•"/>
            </a:pPr>
            <a:r>
              <a:rPr lang="es-CO" sz="1200" b="1" dirty="0">
                <a:solidFill>
                  <a:schemeClr val="accent1"/>
                </a:solidFill>
              </a:rPr>
              <a:t>5 Semanas de Receso Estudiantil</a:t>
            </a:r>
            <a:r>
              <a:rPr lang="es-CO" sz="1200" dirty="0">
                <a:solidFill>
                  <a:schemeClr val="accent1"/>
                </a:solidFill>
              </a:rPr>
              <a:t>: </a:t>
            </a:r>
            <a:r>
              <a:rPr lang="es-CO" sz="1200" dirty="0"/>
              <a:t>Desde el </a:t>
            </a:r>
            <a:r>
              <a:rPr lang="es-CO" sz="1200" b="1" dirty="0">
                <a:solidFill>
                  <a:srgbClr val="C00000"/>
                </a:solidFill>
              </a:rPr>
              <a:t>16 de marzo y hasta el 19 de abril  </a:t>
            </a:r>
            <a:r>
              <a:rPr lang="es-CO" sz="1200" dirty="0"/>
              <a:t>los niños, niñas, adolescentes y jóvenes estarán en receso estudiantil y no tendrán clases</a:t>
            </a:r>
          </a:p>
          <a:p>
            <a:pPr algn="just"/>
            <a:endParaRPr lang="es-CO" sz="1200" dirty="0"/>
          </a:p>
          <a:p>
            <a:pPr marL="285750" indent="-285750" algn="just">
              <a:buFont typeface="Arial" panose="020B0604020202020204" pitchFamily="34" charset="0"/>
              <a:buChar char="•"/>
            </a:pPr>
            <a:r>
              <a:rPr lang="es-CO" sz="1200" b="1" dirty="0">
                <a:solidFill>
                  <a:schemeClr val="accent1"/>
                </a:solidFill>
              </a:rPr>
              <a:t>Inicio de Estrategias  educativas Flexibles para estudantes</a:t>
            </a:r>
            <a:r>
              <a:rPr lang="es-CO" sz="1200" dirty="0"/>
              <a:t>: A partir del </a:t>
            </a:r>
            <a:r>
              <a:rPr lang="es-CO" sz="1200" b="1" dirty="0">
                <a:solidFill>
                  <a:srgbClr val="C00000"/>
                </a:solidFill>
              </a:rPr>
              <a:t>20 de abril, </a:t>
            </a:r>
            <a:r>
              <a:rPr lang="es-CO" sz="1200" dirty="0"/>
              <a:t>y teniendo en cuenta la evolución epidemiológica, el Ministerio de Educación determinará la forma como se dará continuidad al calendario académico.</a:t>
            </a:r>
          </a:p>
          <a:p>
            <a:endParaRPr lang="es-CO" dirty="0"/>
          </a:p>
          <a:p>
            <a:endParaRPr lang="es-CO" dirty="0"/>
          </a:p>
          <a:p>
            <a:pPr marL="0" indent="0">
              <a:buNone/>
            </a:pPr>
            <a:r>
              <a:rPr lang="es-ES" sz="1200" b="1" i="1" dirty="0">
                <a:solidFill>
                  <a:srgbClr val="000000"/>
                </a:solidFill>
                <a:latin typeface="Arial" panose="020B0604020202020204" pitchFamily="34" charset="0"/>
                <a:cs typeface="Arial" panose="020B0604020202020204" pitchFamily="34" charset="0"/>
              </a:rPr>
              <a:t>Mantener la semana de receso escolar</a:t>
            </a:r>
            <a:r>
              <a:rPr lang="es-ES_tradnl" sz="1200" b="1" i="1" dirty="0">
                <a:solidFill>
                  <a:srgbClr val="000000"/>
                </a:solidFill>
                <a:latin typeface="Arial" panose="020B0604020202020204" pitchFamily="34" charset="0"/>
                <a:cs typeface="Arial" panose="020B0604020202020204" pitchFamily="34" charset="0"/>
              </a:rPr>
              <a:t> </a:t>
            </a:r>
            <a:r>
              <a:rPr lang="es-ES" sz="1200" b="1" i="1" dirty="0">
                <a:solidFill>
                  <a:srgbClr val="000000"/>
                </a:solidFill>
                <a:latin typeface="Arial" panose="020B0604020202020204" pitchFamily="34" charset="0"/>
                <a:cs typeface="Arial" panose="020B0604020202020204" pitchFamily="34" charset="0"/>
              </a:rPr>
              <a:t>inmediatamente anterior al día feriado en que se conmemora el Descubrimiento de América</a:t>
            </a:r>
            <a:r>
              <a:rPr lang="es-ES_tradnl" sz="1200" b="1" i="1" dirty="0">
                <a:solidFill>
                  <a:srgbClr val="000000"/>
                </a:solidFill>
                <a:latin typeface="Arial" panose="020B0604020202020204" pitchFamily="34" charset="0"/>
                <a:cs typeface="Arial" panose="020B0604020202020204" pitchFamily="34" charset="0"/>
              </a:rPr>
              <a:t>, es decir la semana de receso de octubre. </a:t>
            </a:r>
          </a:p>
          <a:p>
            <a:pPr marL="0" indent="0">
              <a:buNone/>
            </a:pPr>
            <a:endParaRPr lang="es-ES_tradnl" sz="1200" b="1" i="1" dirty="0">
              <a:solidFill>
                <a:srgbClr val="000000"/>
              </a:solidFill>
              <a:latin typeface="Arial" panose="020B0604020202020204" pitchFamily="34" charset="0"/>
              <a:cs typeface="Arial" panose="020B0604020202020204" pitchFamily="34" charset="0"/>
            </a:endParaRPr>
          </a:p>
          <a:p>
            <a:endParaRPr lang="es-CO" dirty="0"/>
          </a:p>
        </p:txBody>
      </p:sp>
      <p:sp>
        <p:nvSpPr>
          <p:cNvPr id="4" name="Marcador de número de diapositiva 3"/>
          <p:cNvSpPr>
            <a:spLocks noGrp="1"/>
          </p:cNvSpPr>
          <p:nvPr>
            <p:ph type="sldNum" sz="quarter" idx="5"/>
          </p:nvPr>
        </p:nvSpPr>
        <p:spPr/>
        <p:txBody>
          <a:bodyPr/>
          <a:lstStyle/>
          <a:p>
            <a:fld id="{B2FE3CB2-782B-284E-98E4-CB1721A5FAE3}" type="slidenum">
              <a:rPr lang="es-CO" smtClean="0"/>
              <a:t>11</a:t>
            </a:fld>
            <a:endParaRPr lang="es-CO"/>
          </a:p>
        </p:txBody>
      </p:sp>
    </p:spTree>
    <p:extLst>
      <p:ext uri="{BB962C8B-B14F-4D97-AF65-F5344CB8AC3E}">
        <p14:creationId xmlns:p14="http://schemas.microsoft.com/office/powerpoint/2010/main" val="873364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FE3CB2-782B-284E-98E4-CB1721A5FAE3}" type="slidenum">
              <a:rPr lang="es-CO" smtClean="0"/>
              <a:t>12</a:t>
            </a:fld>
            <a:endParaRPr lang="es-CO"/>
          </a:p>
        </p:txBody>
      </p:sp>
    </p:spTree>
    <p:extLst>
      <p:ext uri="{BB962C8B-B14F-4D97-AF65-F5344CB8AC3E}">
        <p14:creationId xmlns:p14="http://schemas.microsoft.com/office/powerpoint/2010/main" val="1079546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16</a:t>
            </a:fld>
            <a:endParaRPr/>
          </a:p>
        </p:txBody>
      </p:sp>
    </p:spTree>
    <p:extLst>
      <p:ext uri="{BB962C8B-B14F-4D97-AF65-F5344CB8AC3E}">
        <p14:creationId xmlns:p14="http://schemas.microsoft.com/office/powerpoint/2010/main" val="3874565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Los niños, niñas y adolescentes son nuestra prioridad. Es deber de todos garantizar su salud, su integridad y ofrecer las mejores condiciones para su desarrollo integral, en este momento en que es necesario permanecer más tiempo en casa. </a:t>
            </a:r>
          </a:p>
          <a:p>
            <a:endParaRPr lang="es-CO" dirty="0"/>
          </a:p>
        </p:txBody>
      </p:sp>
      <p:sp>
        <p:nvSpPr>
          <p:cNvPr id="4" name="Marcador de número de diapositiva 3"/>
          <p:cNvSpPr>
            <a:spLocks noGrp="1"/>
          </p:cNvSpPr>
          <p:nvPr>
            <p:ph type="sldNum" sz="quarter" idx="5"/>
          </p:nvPr>
        </p:nvSpPr>
        <p:spPr/>
        <p:txBody>
          <a:bodyPr/>
          <a:lstStyle/>
          <a:p>
            <a:fld id="{B2FE3CB2-782B-284E-98E4-CB1721A5FAE3}" type="slidenum">
              <a:rPr lang="es-CO" smtClean="0"/>
              <a:t>20</a:t>
            </a:fld>
            <a:endParaRPr lang="es-CO"/>
          </a:p>
        </p:txBody>
      </p:sp>
    </p:spTree>
    <p:extLst>
      <p:ext uri="{BB962C8B-B14F-4D97-AF65-F5344CB8AC3E}">
        <p14:creationId xmlns:p14="http://schemas.microsoft.com/office/powerpoint/2010/main" val="1739406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FE3CB2-782B-284E-98E4-CB1721A5FAE3}" type="slidenum">
              <a:rPr lang="es-CO" smtClean="0"/>
              <a:t>24</a:t>
            </a:fld>
            <a:endParaRPr lang="es-CO"/>
          </a:p>
        </p:txBody>
      </p:sp>
    </p:spTree>
    <p:extLst>
      <p:ext uri="{BB962C8B-B14F-4D97-AF65-F5344CB8AC3E}">
        <p14:creationId xmlns:p14="http://schemas.microsoft.com/office/powerpoint/2010/main" val="2872374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9570DC-0F7C-304A-A44D-4D5AE8519C5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BE4006C3-6446-4A42-8BF1-A8463A30C8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8D11DC8C-E2A2-B243-A728-FFA437D7B0B1}"/>
              </a:ext>
            </a:extLst>
          </p:cNvPr>
          <p:cNvSpPr>
            <a:spLocks noGrp="1"/>
          </p:cNvSpPr>
          <p:nvPr>
            <p:ph type="dt" sz="half" idx="10"/>
          </p:nvPr>
        </p:nvSpPr>
        <p:spPr/>
        <p:txBody>
          <a:bodyPr/>
          <a:lstStyle/>
          <a:p>
            <a:fld id="{CB5165D0-BCC5-6344-B8C9-15ED46D28519}" type="datetimeFigureOut">
              <a:rPr lang="es-CO" smtClean="0"/>
              <a:t>16/03/2020</a:t>
            </a:fld>
            <a:endParaRPr lang="es-CO"/>
          </a:p>
        </p:txBody>
      </p:sp>
      <p:sp>
        <p:nvSpPr>
          <p:cNvPr id="5" name="Marcador de pie de página 4">
            <a:extLst>
              <a:ext uri="{FF2B5EF4-FFF2-40B4-BE49-F238E27FC236}">
                <a16:creationId xmlns:a16="http://schemas.microsoft.com/office/drawing/2014/main" id="{5547A6AD-86A2-2347-A92D-B2142E7CC05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28DB174-E536-2E49-BC98-A93D32BDD490}"/>
              </a:ext>
            </a:extLst>
          </p:cNvPr>
          <p:cNvSpPr>
            <a:spLocks noGrp="1"/>
          </p:cNvSpPr>
          <p:nvPr>
            <p:ph type="sldNum" sz="quarter" idx="12"/>
          </p:nvPr>
        </p:nvSpPr>
        <p:spPr/>
        <p:txBody>
          <a:bodyPr/>
          <a:lstStyle/>
          <a:p>
            <a:fld id="{A96FD619-1B37-2147-9E9C-764278C506D2}" type="slidenum">
              <a:rPr lang="es-CO" smtClean="0"/>
              <a:t>‹Nº›</a:t>
            </a:fld>
            <a:endParaRPr lang="es-CO"/>
          </a:p>
        </p:txBody>
      </p:sp>
    </p:spTree>
    <p:extLst>
      <p:ext uri="{BB962C8B-B14F-4D97-AF65-F5344CB8AC3E}">
        <p14:creationId xmlns:p14="http://schemas.microsoft.com/office/powerpoint/2010/main" val="610484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5C83E7-9C83-9844-BB7C-A0F85600768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CBD4008C-FFB0-D74B-8515-7763814D621C}"/>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13B3E271-FE87-DC42-98E0-D3E89B21A723}"/>
              </a:ext>
            </a:extLst>
          </p:cNvPr>
          <p:cNvSpPr>
            <a:spLocks noGrp="1"/>
          </p:cNvSpPr>
          <p:nvPr>
            <p:ph type="dt" sz="half" idx="10"/>
          </p:nvPr>
        </p:nvSpPr>
        <p:spPr/>
        <p:txBody>
          <a:bodyPr/>
          <a:lstStyle/>
          <a:p>
            <a:fld id="{CB5165D0-BCC5-6344-B8C9-15ED46D28519}" type="datetimeFigureOut">
              <a:rPr lang="es-CO" smtClean="0"/>
              <a:t>16/03/2020</a:t>
            </a:fld>
            <a:endParaRPr lang="es-CO"/>
          </a:p>
        </p:txBody>
      </p:sp>
      <p:sp>
        <p:nvSpPr>
          <p:cNvPr id="5" name="Marcador de pie de página 4">
            <a:extLst>
              <a:ext uri="{FF2B5EF4-FFF2-40B4-BE49-F238E27FC236}">
                <a16:creationId xmlns:a16="http://schemas.microsoft.com/office/drawing/2014/main" id="{B1026BCF-C4FE-B14D-A26C-ECA0EF5B50B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F959B37-D83E-7041-8720-FF95EB4A6825}"/>
              </a:ext>
            </a:extLst>
          </p:cNvPr>
          <p:cNvSpPr>
            <a:spLocks noGrp="1"/>
          </p:cNvSpPr>
          <p:nvPr>
            <p:ph type="sldNum" sz="quarter" idx="12"/>
          </p:nvPr>
        </p:nvSpPr>
        <p:spPr/>
        <p:txBody>
          <a:bodyPr/>
          <a:lstStyle/>
          <a:p>
            <a:fld id="{A96FD619-1B37-2147-9E9C-764278C506D2}" type="slidenum">
              <a:rPr lang="es-CO" smtClean="0"/>
              <a:t>‹Nº›</a:t>
            </a:fld>
            <a:endParaRPr lang="es-CO"/>
          </a:p>
        </p:txBody>
      </p:sp>
    </p:spTree>
    <p:extLst>
      <p:ext uri="{BB962C8B-B14F-4D97-AF65-F5344CB8AC3E}">
        <p14:creationId xmlns:p14="http://schemas.microsoft.com/office/powerpoint/2010/main" val="1419571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BEB76A3-3F51-3E4E-B7B3-4EEB758C406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593F80E-FD0E-2147-A182-EC956FB5483A}"/>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B28D15D1-74DD-4346-B776-541D2E314351}"/>
              </a:ext>
            </a:extLst>
          </p:cNvPr>
          <p:cNvSpPr>
            <a:spLocks noGrp="1"/>
          </p:cNvSpPr>
          <p:nvPr>
            <p:ph type="dt" sz="half" idx="10"/>
          </p:nvPr>
        </p:nvSpPr>
        <p:spPr/>
        <p:txBody>
          <a:bodyPr/>
          <a:lstStyle/>
          <a:p>
            <a:fld id="{CB5165D0-BCC5-6344-B8C9-15ED46D28519}" type="datetimeFigureOut">
              <a:rPr lang="es-CO" smtClean="0"/>
              <a:t>16/03/2020</a:t>
            </a:fld>
            <a:endParaRPr lang="es-CO"/>
          </a:p>
        </p:txBody>
      </p:sp>
      <p:sp>
        <p:nvSpPr>
          <p:cNvPr id="5" name="Marcador de pie de página 4">
            <a:extLst>
              <a:ext uri="{FF2B5EF4-FFF2-40B4-BE49-F238E27FC236}">
                <a16:creationId xmlns:a16="http://schemas.microsoft.com/office/drawing/2014/main" id="{EE95317E-2E9A-6D46-B728-B0CE78F84B9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903B260-85B2-C54E-923A-603C5D80382A}"/>
              </a:ext>
            </a:extLst>
          </p:cNvPr>
          <p:cNvSpPr>
            <a:spLocks noGrp="1"/>
          </p:cNvSpPr>
          <p:nvPr>
            <p:ph type="sldNum" sz="quarter" idx="12"/>
          </p:nvPr>
        </p:nvSpPr>
        <p:spPr/>
        <p:txBody>
          <a:bodyPr/>
          <a:lstStyle/>
          <a:p>
            <a:fld id="{A96FD619-1B37-2147-9E9C-764278C506D2}" type="slidenum">
              <a:rPr lang="es-CO" smtClean="0"/>
              <a:t>‹Nº›</a:t>
            </a:fld>
            <a:endParaRPr lang="es-CO"/>
          </a:p>
        </p:txBody>
      </p:sp>
    </p:spTree>
    <p:extLst>
      <p:ext uri="{BB962C8B-B14F-4D97-AF65-F5344CB8AC3E}">
        <p14:creationId xmlns:p14="http://schemas.microsoft.com/office/powerpoint/2010/main" val="912440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DCCE6-4A01-ED43-9CB1-7AFC008A5AB8}"/>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9CDFF2B-FAE1-3640-8D4F-A06FB9AB9450}"/>
              </a:ext>
            </a:extLst>
          </p:cNvPr>
          <p:cNvSpPr>
            <a:spLocks noGrp="1"/>
          </p:cNvSpPr>
          <p:nvPr>
            <p:ph idx="1"/>
          </p:nvPr>
        </p:nvSpPr>
        <p:spPr/>
        <p:txBody>
          <a:body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FE770EC5-14F1-4546-B30F-8274E31F9089}"/>
              </a:ext>
            </a:extLst>
          </p:cNvPr>
          <p:cNvSpPr>
            <a:spLocks noGrp="1"/>
          </p:cNvSpPr>
          <p:nvPr>
            <p:ph type="dt" sz="half" idx="10"/>
          </p:nvPr>
        </p:nvSpPr>
        <p:spPr/>
        <p:txBody>
          <a:bodyPr/>
          <a:lstStyle/>
          <a:p>
            <a:fld id="{CB5165D0-BCC5-6344-B8C9-15ED46D28519}" type="datetimeFigureOut">
              <a:rPr lang="es-CO" smtClean="0"/>
              <a:t>16/03/2020</a:t>
            </a:fld>
            <a:endParaRPr lang="es-CO"/>
          </a:p>
        </p:txBody>
      </p:sp>
      <p:sp>
        <p:nvSpPr>
          <p:cNvPr id="5" name="Marcador de pie de página 4">
            <a:extLst>
              <a:ext uri="{FF2B5EF4-FFF2-40B4-BE49-F238E27FC236}">
                <a16:creationId xmlns:a16="http://schemas.microsoft.com/office/drawing/2014/main" id="{F8CB1F36-BA72-F64C-8FCD-A8A167F91CA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26DFCE8-007C-0B4E-A70D-90906C1267A0}"/>
              </a:ext>
            </a:extLst>
          </p:cNvPr>
          <p:cNvSpPr>
            <a:spLocks noGrp="1"/>
          </p:cNvSpPr>
          <p:nvPr>
            <p:ph type="sldNum" sz="quarter" idx="12"/>
          </p:nvPr>
        </p:nvSpPr>
        <p:spPr/>
        <p:txBody>
          <a:bodyPr/>
          <a:lstStyle/>
          <a:p>
            <a:fld id="{A96FD619-1B37-2147-9E9C-764278C506D2}" type="slidenum">
              <a:rPr lang="es-CO" smtClean="0"/>
              <a:t>‹Nº›</a:t>
            </a:fld>
            <a:endParaRPr lang="es-CO"/>
          </a:p>
        </p:txBody>
      </p:sp>
    </p:spTree>
    <p:extLst>
      <p:ext uri="{BB962C8B-B14F-4D97-AF65-F5344CB8AC3E}">
        <p14:creationId xmlns:p14="http://schemas.microsoft.com/office/powerpoint/2010/main" val="1905918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199507-5AA6-B148-87A1-BF299539F6D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77A7E4F-D6FA-F549-BC96-DE2535B5A1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F43C51F6-D86D-4C45-930F-F6DF6B79B614}"/>
              </a:ext>
            </a:extLst>
          </p:cNvPr>
          <p:cNvSpPr>
            <a:spLocks noGrp="1"/>
          </p:cNvSpPr>
          <p:nvPr>
            <p:ph type="dt" sz="half" idx="10"/>
          </p:nvPr>
        </p:nvSpPr>
        <p:spPr/>
        <p:txBody>
          <a:bodyPr/>
          <a:lstStyle/>
          <a:p>
            <a:fld id="{CB5165D0-BCC5-6344-B8C9-15ED46D28519}" type="datetimeFigureOut">
              <a:rPr lang="es-CO" smtClean="0"/>
              <a:t>16/03/2020</a:t>
            </a:fld>
            <a:endParaRPr lang="es-CO"/>
          </a:p>
        </p:txBody>
      </p:sp>
      <p:sp>
        <p:nvSpPr>
          <p:cNvPr id="5" name="Marcador de pie de página 4">
            <a:extLst>
              <a:ext uri="{FF2B5EF4-FFF2-40B4-BE49-F238E27FC236}">
                <a16:creationId xmlns:a16="http://schemas.microsoft.com/office/drawing/2014/main" id="{1A710588-D98D-5847-A985-5774F17F88D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9FE2B49-3721-8D48-B564-2CF7C392B61B}"/>
              </a:ext>
            </a:extLst>
          </p:cNvPr>
          <p:cNvSpPr>
            <a:spLocks noGrp="1"/>
          </p:cNvSpPr>
          <p:nvPr>
            <p:ph type="sldNum" sz="quarter" idx="12"/>
          </p:nvPr>
        </p:nvSpPr>
        <p:spPr/>
        <p:txBody>
          <a:bodyPr/>
          <a:lstStyle/>
          <a:p>
            <a:fld id="{A96FD619-1B37-2147-9E9C-764278C506D2}" type="slidenum">
              <a:rPr lang="es-CO" smtClean="0"/>
              <a:t>‹Nº›</a:t>
            </a:fld>
            <a:endParaRPr lang="es-CO"/>
          </a:p>
        </p:txBody>
      </p:sp>
    </p:spTree>
    <p:extLst>
      <p:ext uri="{BB962C8B-B14F-4D97-AF65-F5344CB8AC3E}">
        <p14:creationId xmlns:p14="http://schemas.microsoft.com/office/powerpoint/2010/main" val="808660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AC73B0-1359-F645-B111-7C809D2CC9D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4D2EAEF-0D0F-C04E-8227-9B280E61F002}"/>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CO"/>
          </a:p>
        </p:txBody>
      </p:sp>
      <p:sp>
        <p:nvSpPr>
          <p:cNvPr id="4" name="Marcador de contenido 3">
            <a:extLst>
              <a:ext uri="{FF2B5EF4-FFF2-40B4-BE49-F238E27FC236}">
                <a16:creationId xmlns:a16="http://schemas.microsoft.com/office/drawing/2014/main" id="{F742AC5F-F9E8-B040-A0FB-FB03906838D9}"/>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8A8E9618-E4A8-C246-B8AE-28ED0966721F}"/>
              </a:ext>
            </a:extLst>
          </p:cNvPr>
          <p:cNvSpPr>
            <a:spLocks noGrp="1"/>
          </p:cNvSpPr>
          <p:nvPr>
            <p:ph type="dt" sz="half" idx="10"/>
          </p:nvPr>
        </p:nvSpPr>
        <p:spPr/>
        <p:txBody>
          <a:bodyPr/>
          <a:lstStyle/>
          <a:p>
            <a:fld id="{CB5165D0-BCC5-6344-B8C9-15ED46D28519}" type="datetimeFigureOut">
              <a:rPr lang="es-CO" smtClean="0"/>
              <a:t>16/03/2020</a:t>
            </a:fld>
            <a:endParaRPr lang="es-CO"/>
          </a:p>
        </p:txBody>
      </p:sp>
      <p:sp>
        <p:nvSpPr>
          <p:cNvPr id="6" name="Marcador de pie de página 5">
            <a:extLst>
              <a:ext uri="{FF2B5EF4-FFF2-40B4-BE49-F238E27FC236}">
                <a16:creationId xmlns:a16="http://schemas.microsoft.com/office/drawing/2014/main" id="{5FE4902A-0E93-4843-A3F6-9B59CCED4CD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A92AD6F-684E-DF4C-8033-2210521EC800}"/>
              </a:ext>
            </a:extLst>
          </p:cNvPr>
          <p:cNvSpPr>
            <a:spLocks noGrp="1"/>
          </p:cNvSpPr>
          <p:nvPr>
            <p:ph type="sldNum" sz="quarter" idx="12"/>
          </p:nvPr>
        </p:nvSpPr>
        <p:spPr/>
        <p:txBody>
          <a:bodyPr/>
          <a:lstStyle/>
          <a:p>
            <a:fld id="{A96FD619-1B37-2147-9E9C-764278C506D2}" type="slidenum">
              <a:rPr lang="es-CO" smtClean="0"/>
              <a:t>‹Nº›</a:t>
            </a:fld>
            <a:endParaRPr lang="es-CO"/>
          </a:p>
        </p:txBody>
      </p:sp>
    </p:spTree>
    <p:extLst>
      <p:ext uri="{BB962C8B-B14F-4D97-AF65-F5344CB8AC3E}">
        <p14:creationId xmlns:p14="http://schemas.microsoft.com/office/powerpoint/2010/main" val="2909045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78C094-7409-C74C-AFAF-7191774F07B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020920C3-4A16-BD43-A5C9-4DAE24439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O"/>
          </a:p>
        </p:txBody>
      </p:sp>
      <p:sp>
        <p:nvSpPr>
          <p:cNvPr id="4" name="Marcador de contenido 3">
            <a:extLst>
              <a:ext uri="{FF2B5EF4-FFF2-40B4-BE49-F238E27FC236}">
                <a16:creationId xmlns:a16="http://schemas.microsoft.com/office/drawing/2014/main" id="{52662D13-C887-F54B-BFBF-FCEAD8D0C3F5}"/>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CO"/>
          </a:p>
        </p:txBody>
      </p:sp>
      <p:sp>
        <p:nvSpPr>
          <p:cNvPr id="5" name="Marcador de texto 4">
            <a:extLst>
              <a:ext uri="{FF2B5EF4-FFF2-40B4-BE49-F238E27FC236}">
                <a16:creationId xmlns:a16="http://schemas.microsoft.com/office/drawing/2014/main" id="{5665789C-B425-2340-B328-09BEF003D5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O"/>
          </a:p>
        </p:txBody>
      </p:sp>
      <p:sp>
        <p:nvSpPr>
          <p:cNvPr id="6" name="Marcador de contenido 5">
            <a:extLst>
              <a:ext uri="{FF2B5EF4-FFF2-40B4-BE49-F238E27FC236}">
                <a16:creationId xmlns:a16="http://schemas.microsoft.com/office/drawing/2014/main" id="{8A0DD3A2-FC5C-744C-99BC-49448883817A}"/>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CO"/>
          </a:p>
        </p:txBody>
      </p:sp>
      <p:sp>
        <p:nvSpPr>
          <p:cNvPr id="7" name="Marcador de fecha 6">
            <a:extLst>
              <a:ext uri="{FF2B5EF4-FFF2-40B4-BE49-F238E27FC236}">
                <a16:creationId xmlns:a16="http://schemas.microsoft.com/office/drawing/2014/main" id="{0370235B-AF6E-F445-8C2D-F49686C7D39E}"/>
              </a:ext>
            </a:extLst>
          </p:cNvPr>
          <p:cNvSpPr>
            <a:spLocks noGrp="1"/>
          </p:cNvSpPr>
          <p:nvPr>
            <p:ph type="dt" sz="half" idx="10"/>
          </p:nvPr>
        </p:nvSpPr>
        <p:spPr/>
        <p:txBody>
          <a:bodyPr/>
          <a:lstStyle/>
          <a:p>
            <a:fld id="{CB5165D0-BCC5-6344-B8C9-15ED46D28519}" type="datetimeFigureOut">
              <a:rPr lang="es-CO" smtClean="0"/>
              <a:t>16/03/2020</a:t>
            </a:fld>
            <a:endParaRPr lang="es-CO"/>
          </a:p>
        </p:txBody>
      </p:sp>
      <p:sp>
        <p:nvSpPr>
          <p:cNvPr id="8" name="Marcador de pie de página 7">
            <a:extLst>
              <a:ext uri="{FF2B5EF4-FFF2-40B4-BE49-F238E27FC236}">
                <a16:creationId xmlns:a16="http://schemas.microsoft.com/office/drawing/2014/main" id="{663AF8EE-E69D-E24D-AAE8-F46403435ABF}"/>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260F5763-FCD7-1E40-8DC3-FCA4AFCC9DE5}"/>
              </a:ext>
            </a:extLst>
          </p:cNvPr>
          <p:cNvSpPr>
            <a:spLocks noGrp="1"/>
          </p:cNvSpPr>
          <p:nvPr>
            <p:ph type="sldNum" sz="quarter" idx="12"/>
          </p:nvPr>
        </p:nvSpPr>
        <p:spPr/>
        <p:txBody>
          <a:bodyPr/>
          <a:lstStyle/>
          <a:p>
            <a:fld id="{A96FD619-1B37-2147-9E9C-764278C506D2}" type="slidenum">
              <a:rPr lang="es-CO" smtClean="0"/>
              <a:t>‹Nº›</a:t>
            </a:fld>
            <a:endParaRPr lang="es-CO"/>
          </a:p>
        </p:txBody>
      </p:sp>
    </p:spTree>
    <p:extLst>
      <p:ext uri="{BB962C8B-B14F-4D97-AF65-F5344CB8AC3E}">
        <p14:creationId xmlns:p14="http://schemas.microsoft.com/office/powerpoint/2010/main" val="119370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B22674-51E5-C943-9429-A05C95740CD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A0AC147E-DCB9-134A-BC9C-1BC59CF32258}"/>
              </a:ext>
            </a:extLst>
          </p:cNvPr>
          <p:cNvSpPr>
            <a:spLocks noGrp="1"/>
          </p:cNvSpPr>
          <p:nvPr>
            <p:ph type="dt" sz="half" idx="10"/>
          </p:nvPr>
        </p:nvSpPr>
        <p:spPr/>
        <p:txBody>
          <a:bodyPr/>
          <a:lstStyle/>
          <a:p>
            <a:fld id="{CB5165D0-BCC5-6344-B8C9-15ED46D28519}" type="datetimeFigureOut">
              <a:rPr lang="es-CO" smtClean="0"/>
              <a:t>16/03/2020</a:t>
            </a:fld>
            <a:endParaRPr lang="es-CO"/>
          </a:p>
        </p:txBody>
      </p:sp>
      <p:sp>
        <p:nvSpPr>
          <p:cNvPr id="4" name="Marcador de pie de página 3">
            <a:extLst>
              <a:ext uri="{FF2B5EF4-FFF2-40B4-BE49-F238E27FC236}">
                <a16:creationId xmlns:a16="http://schemas.microsoft.com/office/drawing/2014/main" id="{A2983EDA-4B20-934A-85C1-B01B729BFD59}"/>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048872F4-051A-FF4B-A219-5EBFC8AF0DD9}"/>
              </a:ext>
            </a:extLst>
          </p:cNvPr>
          <p:cNvSpPr>
            <a:spLocks noGrp="1"/>
          </p:cNvSpPr>
          <p:nvPr>
            <p:ph type="sldNum" sz="quarter" idx="12"/>
          </p:nvPr>
        </p:nvSpPr>
        <p:spPr/>
        <p:txBody>
          <a:bodyPr/>
          <a:lstStyle/>
          <a:p>
            <a:fld id="{A96FD619-1B37-2147-9E9C-764278C506D2}" type="slidenum">
              <a:rPr lang="es-CO" smtClean="0"/>
              <a:t>‹Nº›</a:t>
            </a:fld>
            <a:endParaRPr lang="es-CO"/>
          </a:p>
        </p:txBody>
      </p:sp>
    </p:spTree>
    <p:extLst>
      <p:ext uri="{BB962C8B-B14F-4D97-AF65-F5344CB8AC3E}">
        <p14:creationId xmlns:p14="http://schemas.microsoft.com/office/powerpoint/2010/main" val="3504528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D9DF527-E10C-F54E-8F8C-7CF3C8CC77BE}"/>
              </a:ext>
            </a:extLst>
          </p:cNvPr>
          <p:cNvSpPr>
            <a:spLocks noGrp="1"/>
          </p:cNvSpPr>
          <p:nvPr>
            <p:ph type="dt" sz="half" idx="10"/>
          </p:nvPr>
        </p:nvSpPr>
        <p:spPr/>
        <p:txBody>
          <a:bodyPr/>
          <a:lstStyle/>
          <a:p>
            <a:fld id="{CB5165D0-BCC5-6344-B8C9-15ED46D28519}" type="datetimeFigureOut">
              <a:rPr lang="es-CO" smtClean="0"/>
              <a:t>16/03/2020</a:t>
            </a:fld>
            <a:endParaRPr lang="es-CO"/>
          </a:p>
        </p:txBody>
      </p:sp>
      <p:sp>
        <p:nvSpPr>
          <p:cNvPr id="3" name="Marcador de pie de página 2">
            <a:extLst>
              <a:ext uri="{FF2B5EF4-FFF2-40B4-BE49-F238E27FC236}">
                <a16:creationId xmlns:a16="http://schemas.microsoft.com/office/drawing/2014/main" id="{12A90731-5186-9847-8B17-5DCC52DBA8C5}"/>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6B8A4226-7408-7B45-B240-319156884EB9}"/>
              </a:ext>
            </a:extLst>
          </p:cNvPr>
          <p:cNvSpPr>
            <a:spLocks noGrp="1"/>
          </p:cNvSpPr>
          <p:nvPr>
            <p:ph type="sldNum" sz="quarter" idx="12"/>
          </p:nvPr>
        </p:nvSpPr>
        <p:spPr/>
        <p:txBody>
          <a:bodyPr/>
          <a:lstStyle/>
          <a:p>
            <a:fld id="{A96FD619-1B37-2147-9E9C-764278C506D2}" type="slidenum">
              <a:rPr lang="es-CO" smtClean="0"/>
              <a:t>‹Nº›</a:t>
            </a:fld>
            <a:endParaRPr lang="es-CO"/>
          </a:p>
        </p:txBody>
      </p:sp>
    </p:spTree>
    <p:extLst>
      <p:ext uri="{BB962C8B-B14F-4D97-AF65-F5344CB8AC3E}">
        <p14:creationId xmlns:p14="http://schemas.microsoft.com/office/powerpoint/2010/main" val="399421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B51962-A1BB-7C4C-848F-3E6740F178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59B6FED-2803-2843-AB53-170D2B583E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O"/>
          </a:p>
        </p:txBody>
      </p:sp>
      <p:sp>
        <p:nvSpPr>
          <p:cNvPr id="4" name="Marcador de texto 3">
            <a:extLst>
              <a:ext uri="{FF2B5EF4-FFF2-40B4-BE49-F238E27FC236}">
                <a16:creationId xmlns:a16="http://schemas.microsoft.com/office/drawing/2014/main" id="{C5FD60E5-1E63-2E4F-A752-F2E849B86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1DD25D53-437E-474F-A8DD-8F49AEB2293B}"/>
              </a:ext>
            </a:extLst>
          </p:cNvPr>
          <p:cNvSpPr>
            <a:spLocks noGrp="1"/>
          </p:cNvSpPr>
          <p:nvPr>
            <p:ph type="dt" sz="half" idx="10"/>
          </p:nvPr>
        </p:nvSpPr>
        <p:spPr/>
        <p:txBody>
          <a:bodyPr/>
          <a:lstStyle/>
          <a:p>
            <a:fld id="{CB5165D0-BCC5-6344-B8C9-15ED46D28519}" type="datetimeFigureOut">
              <a:rPr lang="es-CO" smtClean="0"/>
              <a:t>16/03/2020</a:t>
            </a:fld>
            <a:endParaRPr lang="es-CO"/>
          </a:p>
        </p:txBody>
      </p:sp>
      <p:sp>
        <p:nvSpPr>
          <p:cNvPr id="6" name="Marcador de pie de página 5">
            <a:extLst>
              <a:ext uri="{FF2B5EF4-FFF2-40B4-BE49-F238E27FC236}">
                <a16:creationId xmlns:a16="http://schemas.microsoft.com/office/drawing/2014/main" id="{2C267693-55B2-F140-9DBE-8C477F74C60E}"/>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4164038-DAFA-8C43-84C6-AA5D11126F4D}"/>
              </a:ext>
            </a:extLst>
          </p:cNvPr>
          <p:cNvSpPr>
            <a:spLocks noGrp="1"/>
          </p:cNvSpPr>
          <p:nvPr>
            <p:ph type="sldNum" sz="quarter" idx="12"/>
          </p:nvPr>
        </p:nvSpPr>
        <p:spPr/>
        <p:txBody>
          <a:bodyPr/>
          <a:lstStyle/>
          <a:p>
            <a:fld id="{A96FD619-1B37-2147-9E9C-764278C506D2}" type="slidenum">
              <a:rPr lang="es-CO" smtClean="0"/>
              <a:t>‹Nº›</a:t>
            </a:fld>
            <a:endParaRPr lang="es-CO"/>
          </a:p>
        </p:txBody>
      </p:sp>
    </p:spTree>
    <p:extLst>
      <p:ext uri="{BB962C8B-B14F-4D97-AF65-F5344CB8AC3E}">
        <p14:creationId xmlns:p14="http://schemas.microsoft.com/office/powerpoint/2010/main" val="68194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EACB1B-C80C-3D42-A872-ABFB041F87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72F5D5D7-D5C6-074A-8AC1-8464813D82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691DAE9C-6F07-1D4D-980B-DB8CE4BE4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1BCE9E27-EE61-6940-8D13-72B0BF82A2B8}"/>
              </a:ext>
            </a:extLst>
          </p:cNvPr>
          <p:cNvSpPr>
            <a:spLocks noGrp="1"/>
          </p:cNvSpPr>
          <p:nvPr>
            <p:ph type="dt" sz="half" idx="10"/>
          </p:nvPr>
        </p:nvSpPr>
        <p:spPr/>
        <p:txBody>
          <a:bodyPr/>
          <a:lstStyle/>
          <a:p>
            <a:fld id="{CB5165D0-BCC5-6344-B8C9-15ED46D28519}" type="datetimeFigureOut">
              <a:rPr lang="es-CO" smtClean="0"/>
              <a:t>16/03/2020</a:t>
            </a:fld>
            <a:endParaRPr lang="es-CO"/>
          </a:p>
        </p:txBody>
      </p:sp>
      <p:sp>
        <p:nvSpPr>
          <p:cNvPr id="6" name="Marcador de pie de página 5">
            <a:extLst>
              <a:ext uri="{FF2B5EF4-FFF2-40B4-BE49-F238E27FC236}">
                <a16:creationId xmlns:a16="http://schemas.microsoft.com/office/drawing/2014/main" id="{15DCB4F4-98D4-A64B-9F2A-7A702968D7E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919A7B5-C7CB-2A49-B509-BE6BFEDE2B98}"/>
              </a:ext>
            </a:extLst>
          </p:cNvPr>
          <p:cNvSpPr>
            <a:spLocks noGrp="1"/>
          </p:cNvSpPr>
          <p:nvPr>
            <p:ph type="sldNum" sz="quarter" idx="12"/>
          </p:nvPr>
        </p:nvSpPr>
        <p:spPr/>
        <p:txBody>
          <a:bodyPr/>
          <a:lstStyle/>
          <a:p>
            <a:fld id="{A96FD619-1B37-2147-9E9C-764278C506D2}" type="slidenum">
              <a:rPr lang="es-CO" smtClean="0"/>
              <a:t>‹Nº›</a:t>
            </a:fld>
            <a:endParaRPr lang="es-CO"/>
          </a:p>
        </p:txBody>
      </p:sp>
    </p:spTree>
    <p:extLst>
      <p:ext uri="{BB962C8B-B14F-4D97-AF65-F5344CB8AC3E}">
        <p14:creationId xmlns:p14="http://schemas.microsoft.com/office/powerpoint/2010/main" val="822646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A4788C5-323C-2249-B6A9-AB0198CB34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106C48C-229F-284B-B002-A4D49B3CC6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5E9CC6AA-CA78-5048-BCCB-2EF7C9387B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165D0-BCC5-6344-B8C9-15ED46D28519}" type="datetimeFigureOut">
              <a:rPr lang="es-CO" smtClean="0"/>
              <a:t>16/03/2020</a:t>
            </a:fld>
            <a:endParaRPr lang="es-CO"/>
          </a:p>
        </p:txBody>
      </p:sp>
      <p:sp>
        <p:nvSpPr>
          <p:cNvPr id="5" name="Marcador de pie de página 4">
            <a:extLst>
              <a:ext uri="{FF2B5EF4-FFF2-40B4-BE49-F238E27FC236}">
                <a16:creationId xmlns:a16="http://schemas.microsoft.com/office/drawing/2014/main" id="{BCBA6960-C2C0-444F-BD9A-0EE381158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D7450EB1-D97C-6644-BE1F-FF16D9789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6FD619-1B37-2147-9E9C-764278C506D2}" type="slidenum">
              <a:rPr lang="es-CO" smtClean="0"/>
              <a:t>‹Nº›</a:t>
            </a:fld>
            <a:endParaRPr lang="es-CO"/>
          </a:p>
        </p:txBody>
      </p:sp>
    </p:spTree>
    <p:extLst>
      <p:ext uri="{BB962C8B-B14F-4D97-AF65-F5344CB8AC3E}">
        <p14:creationId xmlns:p14="http://schemas.microsoft.com/office/powerpoint/2010/main" val="2315008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tiff"/><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14.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6.tif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contenidos.colombiaaprende.edu.co/" TargetMode="Externa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tiff"/><Relationship Id="rId1" Type="http://schemas.openxmlformats.org/officeDocument/2006/relationships/slideLayout" Target="../slideLayouts/slideLayout1.xml"/><Relationship Id="rId4" Type="http://schemas.openxmlformats.org/officeDocument/2006/relationships/image" Target="../media/image20.tif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tiff"/><Relationship Id="rId1" Type="http://schemas.openxmlformats.org/officeDocument/2006/relationships/slideLayout" Target="../slideLayouts/slideLayout1.xml"/><Relationship Id="rId5" Type="http://schemas.openxmlformats.org/officeDocument/2006/relationships/image" Target="../media/image21.tiff"/><Relationship Id="rId4" Type="http://schemas.openxmlformats.org/officeDocument/2006/relationships/hyperlink" Target="http://contenidos.colombiaaprende.edu.c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hyperlink" Target="https://maguare.gov.c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d2jsqrio60m94k.cloudfront.net/"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8460272-C4A9-454F-ACEA-F0F6B56FA2DC}"/>
              </a:ext>
            </a:extLst>
          </p:cNvPr>
          <p:cNvSpPr/>
          <p:nvPr/>
        </p:nvSpPr>
        <p:spPr>
          <a:xfrm>
            <a:off x="0" y="0"/>
            <a:ext cx="6437000" cy="6865088"/>
          </a:xfrm>
          <a:prstGeom prst="rect">
            <a:avLst/>
          </a:prstGeom>
          <a:solidFill>
            <a:srgbClr val="3F6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atin typeface="Arial" panose="020B0604020202020204" pitchFamily="34" charset="0"/>
            </a:endParaRPr>
          </a:p>
        </p:txBody>
      </p:sp>
      <p:pic>
        <p:nvPicPr>
          <p:cNvPr id="5" name="Imagen 4">
            <a:extLst>
              <a:ext uri="{FF2B5EF4-FFF2-40B4-BE49-F238E27FC236}">
                <a16:creationId xmlns:a16="http://schemas.microsoft.com/office/drawing/2014/main" id="{F35CAD37-D8E7-9845-861C-E8A81DB47B3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014479" y="3254487"/>
            <a:ext cx="4412346" cy="839351"/>
          </a:xfrm>
          <a:prstGeom prst="rect">
            <a:avLst/>
          </a:prstGeom>
        </p:spPr>
      </p:pic>
      <p:sp>
        <p:nvSpPr>
          <p:cNvPr id="2" name="CuadroTexto 1">
            <a:extLst>
              <a:ext uri="{FF2B5EF4-FFF2-40B4-BE49-F238E27FC236}">
                <a16:creationId xmlns:a16="http://schemas.microsoft.com/office/drawing/2014/main" id="{BADAD9EC-3A47-D842-ACA7-A1F2557B31BA}"/>
              </a:ext>
            </a:extLst>
          </p:cNvPr>
          <p:cNvSpPr txBox="1"/>
          <p:nvPr/>
        </p:nvSpPr>
        <p:spPr>
          <a:xfrm>
            <a:off x="6710083" y="5015754"/>
            <a:ext cx="5244353" cy="1569660"/>
          </a:xfrm>
          <a:prstGeom prst="rect">
            <a:avLst/>
          </a:prstGeom>
          <a:noFill/>
        </p:spPr>
        <p:txBody>
          <a:bodyPr wrap="square" rtlCol="0">
            <a:spAutoFit/>
          </a:bodyPr>
          <a:lstStyle/>
          <a:p>
            <a:pPr algn="r"/>
            <a:r>
              <a:rPr lang="es-CO" sz="3200" b="1" dirty="0">
                <a:solidFill>
                  <a:srgbClr val="005DA3"/>
                </a:solidFill>
                <a:latin typeface="Work Sans Thin" pitchFamily="2" charset="77"/>
              </a:rPr>
              <a:t>Modificación Calendario Académico</a:t>
            </a:r>
          </a:p>
          <a:p>
            <a:pPr algn="r"/>
            <a:r>
              <a:rPr lang="es-CO" sz="3200" b="1" dirty="0">
                <a:solidFill>
                  <a:srgbClr val="005DA3"/>
                </a:solidFill>
                <a:latin typeface="Work Sans Thin" pitchFamily="2" charset="77"/>
              </a:rPr>
              <a:t>2020</a:t>
            </a:r>
            <a:endParaRPr lang="es-CO" sz="2800" b="1" dirty="0">
              <a:solidFill>
                <a:srgbClr val="005DA3"/>
              </a:solidFill>
              <a:latin typeface="Work Sans Thin" pitchFamily="2" charset="77"/>
            </a:endParaRPr>
          </a:p>
        </p:txBody>
      </p:sp>
    </p:spTree>
    <p:extLst>
      <p:ext uri="{BB962C8B-B14F-4D97-AF65-F5344CB8AC3E}">
        <p14:creationId xmlns:p14="http://schemas.microsoft.com/office/powerpoint/2010/main" val="3587908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4DADC436-020C-0E4F-BC17-746468247698}"/>
              </a:ext>
            </a:extLst>
          </p:cNvPr>
          <p:cNvSpPr txBox="1"/>
          <p:nvPr/>
        </p:nvSpPr>
        <p:spPr>
          <a:xfrm>
            <a:off x="-531628" y="-287080"/>
            <a:ext cx="184731" cy="300082"/>
          </a:xfrm>
          <a:prstGeom prst="rect">
            <a:avLst/>
          </a:prstGeom>
          <a:noFill/>
        </p:spPr>
        <p:txBody>
          <a:bodyPr wrap="none" rtlCol="0">
            <a:spAutoFit/>
          </a:bodyPr>
          <a:lstStyle/>
          <a:p>
            <a:endParaRPr lang="es-CO" sz="1350" dirty="0">
              <a:latin typeface="Arial" panose="020B0604020202020204" pitchFamily="34" charset="0"/>
            </a:endParaRPr>
          </a:p>
        </p:txBody>
      </p:sp>
      <p:sp>
        <p:nvSpPr>
          <p:cNvPr id="4" name="Rectángulo 3">
            <a:extLst>
              <a:ext uri="{FF2B5EF4-FFF2-40B4-BE49-F238E27FC236}">
                <a16:creationId xmlns:a16="http://schemas.microsoft.com/office/drawing/2014/main" id="{97B941C0-AEB5-43D2-989F-4E0B562C5EB9}"/>
              </a:ext>
            </a:extLst>
          </p:cNvPr>
          <p:cNvSpPr/>
          <p:nvPr/>
        </p:nvSpPr>
        <p:spPr>
          <a:xfrm>
            <a:off x="1651192" y="3892566"/>
            <a:ext cx="1643335" cy="484748"/>
          </a:xfrm>
          <a:prstGeom prst="rect">
            <a:avLst/>
          </a:prstGeom>
        </p:spPr>
        <p:txBody>
          <a:bodyPr wrap="none">
            <a:spAutoFit/>
          </a:bodyPr>
          <a:lstStyle/>
          <a:p>
            <a:pPr algn="ctr"/>
            <a:r>
              <a:rPr lang="es-CO" sz="1350" b="1" dirty="0">
                <a:solidFill>
                  <a:prstClr val="white"/>
                </a:solidFill>
              </a:rPr>
              <a:t>Artículo 2.4.3.4.1 </a:t>
            </a:r>
          </a:p>
          <a:p>
            <a:pPr algn="ctr"/>
            <a:r>
              <a:rPr lang="es-CO" sz="1200" b="1" dirty="0">
                <a:solidFill>
                  <a:prstClr val="white"/>
                </a:solidFill>
              </a:rPr>
              <a:t>Calendario Académico</a:t>
            </a:r>
            <a:r>
              <a:rPr lang="es-CO" sz="1050" b="1" dirty="0">
                <a:solidFill>
                  <a:prstClr val="white"/>
                </a:solidFill>
              </a:rPr>
              <a:t> </a:t>
            </a:r>
            <a:endParaRPr lang="es-CO" sz="1050" b="1" dirty="0"/>
          </a:p>
        </p:txBody>
      </p:sp>
      <p:sp>
        <p:nvSpPr>
          <p:cNvPr id="16" name="Rectángulo 15">
            <a:extLst>
              <a:ext uri="{FF2B5EF4-FFF2-40B4-BE49-F238E27FC236}">
                <a16:creationId xmlns:a16="http://schemas.microsoft.com/office/drawing/2014/main" id="{08AE5F52-CE76-6E4B-962A-21183CF9CCE9}"/>
              </a:ext>
            </a:extLst>
          </p:cNvPr>
          <p:cNvSpPr/>
          <p:nvPr/>
        </p:nvSpPr>
        <p:spPr>
          <a:xfrm>
            <a:off x="20916" y="35079"/>
            <a:ext cx="7579319"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4. Estrategias y recursos para el proceso educativo</a:t>
            </a:r>
          </a:p>
        </p:txBody>
      </p:sp>
      <p:sp>
        <p:nvSpPr>
          <p:cNvPr id="19" name="TextBox 127">
            <a:extLst>
              <a:ext uri="{FF2B5EF4-FFF2-40B4-BE49-F238E27FC236}">
                <a16:creationId xmlns:a16="http://schemas.microsoft.com/office/drawing/2014/main" id="{47A96FBE-451A-E54E-90D7-BC5FAD642F88}"/>
              </a:ext>
            </a:extLst>
          </p:cNvPr>
          <p:cNvSpPr txBox="1"/>
          <p:nvPr/>
        </p:nvSpPr>
        <p:spPr>
          <a:xfrm>
            <a:off x="-31037" y="1030801"/>
            <a:ext cx="5328800" cy="1200329"/>
          </a:xfrm>
          <a:prstGeom prst="rect">
            <a:avLst/>
          </a:prstGeom>
        </p:spPr>
        <p:txBody>
          <a:bodyPr wrap="square">
            <a:spAutoFit/>
          </a:bodyPr>
          <a:lstStyle>
            <a:defPPr>
              <a:defRPr lang="es-CO"/>
            </a:defPPr>
            <a:lvl1pPr>
              <a:defRPr b="1">
                <a:solidFill>
                  <a:srgbClr val="0070C0"/>
                </a:solidFill>
                <a:latin typeface="Work Sans Thin" pitchFamily="2" charset="77"/>
                <a:cs typeface="Arial" panose="020B0604020202020204" pitchFamily="34" charset="0"/>
              </a:defRPr>
            </a:lvl1pPr>
          </a:lstStyle>
          <a:p>
            <a:pPr algn="ctr"/>
            <a:r>
              <a:rPr lang="en-US" sz="4000" dirty="0"/>
              <a:t>Modificación</a:t>
            </a:r>
          </a:p>
          <a:p>
            <a:pPr algn="ctr"/>
            <a:r>
              <a:rPr lang="en-US" sz="3200" dirty="0"/>
              <a:t>Calendario Acedémico</a:t>
            </a:r>
          </a:p>
        </p:txBody>
      </p:sp>
      <p:sp>
        <p:nvSpPr>
          <p:cNvPr id="6" name="Rectángulo 5">
            <a:extLst>
              <a:ext uri="{FF2B5EF4-FFF2-40B4-BE49-F238E27FC236}">
                <a16:creationId xmlns:a16="http://schemas.microsoft.com/office/drawing/2014/main" id="{D8BC2871-81F6-DA4E-ABCF-422D94D77F84}"/>
              </a:ext>
            </a:extLst>
          </p:cNvPr>
          <p:cNvSpPr/>
          <p:nvPr/>
        </p:nvSpPr>
        <p:spPr>
          <a:xfrm>
            <a:off x="386925" y="2279306"/>
            <a:ext cx="4964351" cy="369332"/>
          </a:xfrm>
          <a:prstGeom prst="rect">
            <a:avLst/>
          </a:prstGeom>
        </p:spPr>
        <p:txBody>
          <a:bodyPr wrap="square">
            <a:spAutoFit/>
          </a:bodyPr>
          <a:lstStyle/>
          <a:p>
            <a:r>
              <a:rPr lang="es-CO" b="1" dirty="0">
                <a:solidFill>
                  <a:srgbClr val="005DA3"/>
                </a:solidFill>
              </a:rPr>
              <a:t>Artículo 2.4.3.4.2 - </a:t>
            </a:r>
            <a:r>
              <a:rPr lang="es-CO" dirty="0">
                <a:solidFill>
                  <a:srgbClr val="005DA3"/>
                </a:solidFill>
                <a:latin typeface="Work Sans Light" pitchFamily="2" charset="77"/>
              </a:rPr>
              <a:t>Decreto 1075 del 2015</a:t>
            </a:r>
            <a:endParaRPr lang="es-CO" dirty="0">
              <a:solidFill>
                <a:srgbClr val="005DA3"/>
              </a:solidFill>
            </a:endParaRPr>
          </a:p>
        </p:txBody>
      </p:sp>
      <p:cxnSp>
        <p:nvCxnSpPr>
          <p:cNvPr id="21" name="Conector recto 20">
            <a:extLst>
              <a:ext uri="{FF2B5EF4-FFF2-40B4-BE49-F238E27FC236}">
                <a16:creationId xmlns:a16="http://schemas.microsoft.com/office/drawing/2014/main" id="{214F41CD-740C-8C43-B092-CA8DCB512C0F}"/>
              </a:ext>
            </a:extLst>
          </p:cNvPr>
          <p:cNvCxnSpPr>
            <a:cxnSpLocks/>
          </p:cNvCxnSpPr>
          <p:nvPr/>
        </p:nvCxnSpPr>
        <p:spPr>
          <a:xfrm>
            <a:off x="5111169" y="2286918"/>
            <a:ext cx="0" cy="3956227"/>
          </a:xfrm>
          <a:prstGeom prst="line">
            <a:avLst/>
          </a:prstGeom>
          <a:ln>
            <a:solidFill>
              <a:srgbClr val="FF1081"/>
            </a:solidFill>
            <a:prstDash val="sysDash"/>
          </a:ln>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9CAD7801-FDAB-394E-B5BE-EFC19DE85BF0}"/>
              </a:ext>
            </a:extLst>
          </p:cNvPr>
          <p:cNvPicPr>
            <a:picLocks noChangeAspect="1"/>
          </p:cNvPicPr>
          <p:nvPr/>
        </p:nvPicPr>
        <p:blipFill>
          <a:blip r:embed="rId2"/>
          <a:stretch>
            <a:fillRect/>
          </a:stretch>
        </p:blipFill>
        <p:spPr>
          <a:xfrm>
            <a:off x="1007763" y="2792153"/>
            <a:ext cx="3251200" cy="3251200"/>
          </a:xfrm>
          <a:prstGeom prst="rect">
            <a:avLst/>
          </a:prstGeom>
        </p:spPr>
      </p:pic>
      <p:sp>
        <p:nvSpPr>
          <p:cNvPr id="8" name="Rectángulo 7">
            <a:extLst>
              <a:ext uri="{FF2B5EF4-FFF2-40B4-BE49-F238E27FC236}">
                <a16:creationId xmlns:a16="http://schemas.microsoft.com/office/drawing/2014/main" id="{0F993A58-09A1-F24A-8A2E-20A9DDDFA27D}"/>
              </a:ext>
            </a:extLst>
          </p:cNvPr>
          <p:cNvSpPr/>
          <p:nvPr/>
        </p:nvSpPr>
        <p:spPr>
          <a:xfrm>
            <a:off x="5466951" y="1630965"/>
            <a:ext cx="6096000" cy="3170099"/>
          </a:xfrm>
          <a:prstGeom prst="rect">
            <a:avLst/>
          </a:prstGeom>
        </p:spPr>
        <p:txBody>
          <a:bodyPr>
            <a:spAutoFit/>
          </a:bodyPr>
          <a:lstStyle/>
          <a:p>
            <a:pPr algn="just"/>
            <a:r>
              <a:rPr lang="es-ES" sz="2000" u="sng" dirty="0">
                <a:latin typeface="Work Sans Thin" pitchFamily="2" charset="77"/>
              </a:rPr>
              <a:t>La competencia para modificar el calendario académico es del Gobierno Nacional</a:t>
            </a:r>
            <a:r>
              <a:rPr lang="es-ES" sz="2000" dirty="0">
                <a:latin typeface="Work Sans Thin" pitchFamily="2" charset="77"/>
              </a:rPr>
              <a:t>, los ajustes del calendario deberán ser solicitados previamente por la autoridad competente de la respectiva entidad certificada mediante petición debidamente motivada, </a:t>
            </a:r>
            <a:r>
              <a:rPr lang="es-ES" sz="2000" b="1" dirty="0">
                <a:latin typeface="Work Sans Thin" pitchFamily="2" charset="77"/>
              </a:rPr>
              <a:t>salvo cuando sobrevengan hechos que alteren el orden público, </a:t>
            </a:r>
            <a:r>
              <a:rPr lang="es-ES" sz="2000" dirty="0">
                <a:latin typeface="Work Sans Thin" pitchFamily="2" charset="77"/>
              </a:rPr>
              <a:t>en cuyo caso la autoridad competente de la entidad territorial certificada podrá realizar los ajustes del calendario académico que sean necesarios. </a:t>
            </a:r>
          </a:p>
        </p:txBody>
      </p:sp>
      <p:sp>
        <p:nvSpPr>
          <p:cNvPr id="13" name="Forma libre 12">
            <a:extLst>
              <a:ext uri="{FF2B5EF4-FFF2-40B4-BE49-F238E27FC236}">
                <a16:creationId xmlns:a16="http://schemas.microsoft.com/office/drawing/2014/main" id="{A570E5DE-1A19-4F40-8C2E-2D92C308F5A5}"/>
              </a:ext>
            </a:extLst>
          </p:cNvPr>
          <p:cNvSpPr/>
          <p:nvPr/>
        </p:nvSpPr>
        <p:spPr>
          <a:xfrm>
            <a:off x="2416624" y="5108841"/>
            <a:ext cx="9225634" cy="1152508"/>
          </a:xfrm>
          <a:custGeom>
            <a:avLst/>
            <a:gdLst>
              <a:gd name="connsiteX0" fmla="*/ 0 w 6768791"/>
              <a:gd name="connsiteY0" fmla="*/ 1215483 h 1367640"/>
              <a:gd name="connsiteX1" fmla="*/ 2999678 w 6768791"/>
              <a:gd name="connsiteY1" fmla="*/ 1260087 h 1367640"/>
              <a:gd name="connsiteX2" fmla="*/ 6768791 w 6768791"/>
              <a:gd name="connsiteY2" fmla="*/ 0 h 1367640"/>
            </a:gdLst>
            <a:ahLst/>
            <a:cxnLst>
              <a:cxn ang="0">
                <a:pos x="connsiteX0" y="connsiteY0"/>
              </a:cxn>
              <a:cxn ang="0">
                <a:pos x="connsiteX1" y="connsiteY1"/>
              </a:cxn>
              <a:cxn ang="0">
                <a:pos x="connsiteX2" y="connsiteY2"/>
              </a:cxn>
            </a:cxnLst>
            <a:rect l="l" t="t" r="r" b="b"/>
            <a:pathLst>
              <a:path w="6768791" h="1367640">
                <a:moveTo>
                  <a:pt x="0" y="1215483"/>
                </a:moveTo>
                <a:cubicBezTo>
                  <a:pt x="935773" y="1339075"/>
                  <a:pt x="1871546" y="1462667"/>
                  <a:pt x="2999678" y="1260087"/>
                </a:cubicBezTo>
                <a:cubicBezTo>
                  <a:pt x="4127810" y="1057507"/>
                  <a:pt x="5448300" y="528753"/>
                  <a:pt x="6768791" y="0"/>
                </a:cubicBezTo>
              </a:path>
            </a:pathLst>
          </a:custGeom>
          <a:no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92D050"/>
              </a:solidFill>
            </a:endParaRPr>
          </a:p>
        </p:txBody>
      </p:sp>
      <p:pic>
        <p:nvPicPr>
          <p:cNvPr id="15" name="Imagen 14">
            <a:extLst>
              <a:ext uri="{FF2B5EF4-FFF2-40B4-BE49-F238E27FC236}">
                <a16:creationId xmlns:a16="http://schemas.microsoft.com/office/drawing/2014/main" id="{4F60FF7F-056B-4943-A9AB-3239A733D1B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988011" y="6450946"/>
            <a:ext cx="2139823" cy="407054"/>
          </a:xfrm>
          <a:prstGeom prst="rect">
            <a:avLst/>
          </a:prstGeom>
        </p:spPr>
      </p:pic>
    </p:spTree>
    <p:extLst>
      <p:ext uri="{BB962C8B-B14F-4D97-AF65-F5344CB8AC3E}">
        <p14:creationId xmlns:p14="http://schemas.microsoft.com/office/powerpoint/2010/main" val="1760792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4DADC436-020C-0E4F-BC17-746468247698}"/>
              </a:ext>
            </a:extLst>
          </p:cNvPr>
          <p:cNvSpPr txBox="1"/>
          <p:nvPr/>
        </p:nvSpPr>
        <p:spPr>
          <a:xfrm>
            <a:off x="-531628" y="-287080"/>
            <a:ext cx="184731" cy="300082"/>
          </a:xfrm>
          <a:prstGeom prst="rect">
            <a:avLst/>
          </a:prstGeom>
          <a:noFill/>
        </p:spPr>
        <p:txBody>
          <a:bodyPr wrap="none" rtlCol="0">
            <a:spAutoFit/>
          </a:bodyPr>
          <a:lstStyle/>
          <a:p>
            <a:endParaRPr lang="es-CO" sz="1350" dirty="0">
              <a:latin typeface="Arial" panose="020B0604020202020204" pitchFamily="34" charset="0"/>
            </a:endParaRPr>
          </a:p>
        </p:txBody>
      </p:sp>
      <p:sp>
        <p:nvSpPr>
          <p:cNvPr id="4" name="Rectángulo 3">
            <a:extLst>
              <a:ext uri="{FF2B5EF4-FFF2-40B4-BE49-F238E27FC236}">
                <a16:creationId xmlns:a16="http://schemas.microsoft.com/office/drawing/2014/main" id="{97B941C0-AEB5-43D2-989F-4E0B562C5EB9}"/>
              </a:ext>
            </a:extLst>
          </p:cNvPr>
          <p:cNvSpPr/>
          <p:nvPr/>
        </p:nvSpPr>
        <p:spPr>
          <a:xfrm>
            <a:off x="1651192" y="3892566"/>
            <a:ext cx="1643335" cy="484748"/>
          </a:xfrm>
          <a:prstGeom prst="rect">
            <a:avLst/>
          </a:prstGeom>
        </p:spPr>
        <p:txBody>
          <a:bodyPr wrap="none">
            <a:spAutoFit/>
          </a:bodyPr>
          <a:lstStyle/>
          <a:p>
            <a:pPr algn="ctr"/>
            <a:r>
              <a:rPr lang="es-CO" sz="1350" b="1" dirty="0">
                <a:solidFill>
                  <a:prstClr val="white"/>
                </a:solidFill>
              </a:rPr>
              <a:t>Artículo 2.4.3.4.1 </a:t>
            </a:r>
          </a:p>
          <a:p>
            <a:pPr algn="ctr"/>
            <a:r>
              <a:rPr lang="es-CO" sz="1200" b="1" dirty="0">
                <a:solidFill>
                  <a:prstClr val="white"/>
                </a:solidFill>
              </a:rPr>
              <a:t>Calendario Académico</a:t>
            </a:r>
            <a:r>
              <a:rPr lang="es-CO" sz="1050" b="1" dirty="0">
                <a:solidFill>
                  <a:prstClr val="white"/>
                </a:solidFill>
              </a:rPr>
              <a:t> </a:t>
            </a:r>
            <a:endParaRPr lang="es-CO" sz="1050" b="1" dirty="0"/>
          </a:p>
        </p:txBody>
      </p:sp>
      <p:sp>
        <p:nvSpPr>
          <p:cNvPr id="16" name="Rectángulo 15">
            <a:extLst>
              <a:ext uri="{FF2B5EF4-FFF2-40B4-BE49-F238E27FC236}">
                <a16:creationId xmlns:a16="http://schemas.microsoft.com/office/drawing/2014/main" id="{08AE5F52-CE76-6E4B-962A-21183CF9CCE9}"/>
              </a:ext>
            </a:extLst>
          </p:cNvPr>
          <p:cNvSpPr/>
          <p:nvPr/>
        </p:nvSpPr>
        <p:spPr>
          <a:xfrm>
            <a:off x="20916" y="48526"/>
            <a:ext cx="7579319"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4. Estrategias y recursos para el proceso educativo</a:t>
            </a:r>
          </a:p>
        </p:txBody>
      </p:sp>
      <p:sp>
        <p:nvSpPr>
          <p:cNvPr id="19" name="TextBox 127">
            <a:extLst>
              <a:ext uri="{FF2B5EF4-FFF2-40B4-BE49-F238E27FC236}">
                <a16:creationId xmlns:a16="http://schemas.microsoft.com/office/drawing/2014/main" id="{47A96FBE-451A-E54E-90D7-BC5FAD642F88}"/>
              </a:ext>
            </a:extLst>
          </p:cNvPr>
          <p:cNvSpPr txBox="1"/>
          <p:nvPr/>
        </p:nvSpPr>
        <p:spPr>
          <a:xfrm>
            <a:off x="47077" y="696158"/>
            <a:ext cx="6494899" cy="1569660"/>
          </a:xfrm>
          <a:prstGeom prst="rect">
            <a:avLst/>
          </a:prstGeom>
        </p:spPr>
        <p:txBody>
          <a:bodyPr wrap="square">
            <a:spAutoFit/>
          </a:bodyPr>
          <a:lstStyle>
            <a:defPPr>
              <a:defRPr lang="es-CO"/>
            </a:defPPr>
            <a:lvl1pPr>
              <a:defRPr b="1">
                <a:solidFill>
                  <a:srgbClr val="0070C0"/>
                </a:solidFill>
                <a:latin typeface="Work Sans Thin" pitchFamily="2" charset="77"/>
                <a:cs typeface="Arial" panose="020B0604020202020204" pitchFamily="34" charset="0"/>
              </a:defRPr>
            </a:lvl1pPr>
          </a:lstStyle>
          <a:p>
            <a:pPr defTabSz="342900">
              <a:defRPr/>
            </a:pPr>
            <a:r>
              <a:rPr lang="es-ES" sz="3200" b="0" dirty="0">
                <a:solidFill>
                  <a:srgbClr val="3F65AA"/>
                </a:solidFill>
              </a:rPr>
              <a:t>Alcance del Ministerio frente a Calendarios Escolares </a:t>
            </a:r>
            <a:endParaRPr lang="es-CO" sz="3200" b="0" dirty="0">
              <a:solidFill>
                <a:srgbClr val="3F65AA"/>
              </a:solidFill>
            </a:endParaRPr>
          </a:p>
          <a:p>
            <a:pPr algn="ctr"/>
            <a:endParaRPr lang="en-US" sz="3200" dirty="0"/>
          </a:p>
        </p:txBody>
      </p:sp>
      <p:cxnSp>
        <p:nvCxnSpPr>
          <p:cNvPr id="21" name="Conector recto 20">
            <a:extLst>
              <a:ext uri="{FF2B5EF4-FFF2-40B4-BE49-F238E27FC236}">
                <a16:creationId xmlns:a16="http://schemas.microsoft.com/office/drawing/2014/main" id="{214F41CD-740C-8C43-B092-CA8DCB512C0F}"/>
              </a:ext>
            </a:extLst>
          </p:cNvPr>
          <p:cNvCxnSpPr>
            <a:cxnSpLocks/>
          </p:cNvCxnSpPr>
          <p:nvPr/>
        </p:nvCxnSpPr>
        <p:spPr>
          <a:xfrm>
            <a:off x="4366518" y="2134335"/>
            <a:ext cx="0" cy="3956227"/>
          </a:xfrm>
          <a:prstGeom prst="line">
            <a:avLst/>
          </a:prstGeom>
          <a:ln>
            <a:solidFill>
              <a:srgbClr val="FF1081"/>
            </a:solidFill>
            <a:prstDash val="sysDash"/>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0F993A58-09A1-F24A-8A2E-20A9DDDFA27D}"/>
              </a:ext>
            </a:extLst>
          </p:cNvPr>
          <p:cNvSpPr/>
          <p:nvPr/>
        </p:nvSpPr>
        <p:spPr>
          <a:xfrm>
            <a:off x="244996" y="2703245"/>
            <a:ext cx="3117178" cy="2308324"/>
          </a:xfrm>
          <a:prstGeom prst="rect">
            <a:avLst/>
          </a:prstGeom>
        </p:spPr>
        <p:txBody>
          <a:bodyPr wrap="square">
            <a:spAutoFit/>
          </a:bodyPr>
          <a:lstStyle/>
          <a:p>
            <a:r>
              <a:rPr lang="es-ES" sz="1600" dirty="0">
                <a:solidFill>
                  <a:schemeClr val="accent1"/>
                </a:solidFill>
                <a:latin typeface="Work Sans Thin" pitchFamily="2" charset="77"/>
                <a:cs typeface="Arial" panose="020B0604020202020204" pitchFamily="34" charset="0"/>
              </a:rPr>
              <a:t>La modificación de los calendarios escolares, consideró el interés superior del niño, según lo establecido en los artículos 8 y 9 de la Ley 1098. </a:t>
            </a:r>
          </a:p>
          <a:p>
            <a:endParaRPr lang="es-ES" sz="1600" dirty="0">
              <a:solidFill>
                <a:schemeClr val="accent1"/>
              </a:solidFill>
              <a:latin typeface="Work Sans Thin" pitchFamily="2" charset="77"/>
              <a:cs typeface="Arial" panose="020B0604020202020204" pitchFamily="34" charset="0"/>
            </a:endParaRPr>
          </a:p>
          <a:p>
            <a:r>
              <a:rPr lang="es-ES" sz="1600" dirty="0">
                <a:solidFill>
                  <a:schemeClr val="accent1"/>
                </a:solidFill>
                <a:latin typeface="Work Sans Thin" pitchFamily="2" charset="77"/>
                <a:cs typeface="Arial" panose="020B0604020202020204" pitchFamily="34" charset="0"/>
              </a:rPr>
              <a:t>Respeta los derechos laborales de los docentes y directivos docentes</a:t>
            </a:r>
            <a:endParaRPr lang="es-CO" sz="1600" dirty="0">
              <a:solidFill>
                <a:schemeClr val="accent1"/>
              </a:solidFill>
              <a:latin typeface="Work Sans Thin" pitchFamily="2" charset="77"/>
            </a:endParaRPr>
          </a:p>
        </p:txBody>
      </p:sp>
      <p:sp>
        <p:nvSpPr>
          <p:cNvPr id="13" name="Forma libre 12">
            <a:extLst>
              <a:ext uri="{FF2B5EF4-FFF2-40B4-BE49-F238E27FC236}">
                <a16:creationId xmlns:a16="http://schemas.microsoft.com/office/drawing/2014/main" id="{A570E5DE-1A19-4F40-8C2E-2D92C308F5A5}"/>
              </a:ext>
            </a:extLst>
          </p:cNvPr>
          <p:cNvSpPr/>
          <p:nvPr/>
        </p:nvSpPr>
        <p:spPr>
          <a:xfrm>
            <a:off x="635119" y="5386459"/>
            <a:ext cx="9225634" cy="1152508"/>
          </a:xfrm>
          <a:custGeom>
            <a:avLst/>
            <a:gdLst>
              <a:gd name="connsiteX0" fmla="*/ 0 w 6768791"/>
              <a:gd name="connsiteY0" fmla="*/ 1215483 h 1367640"/>
              <a:gd name="connsiteX1" fmla="*/ 2999678 w 6768791"/>
              <a:gd name="connsiteY1" fmla="*/ 1260087 h 1367640"/>
              <a:gd name="connsiteX2" fmla="*/ 6768791 w 6768791"/>
              <a:gd name="connsiteY2" fmla="*/ 0 h 1367640"/>
            </a:gdLst>
            <a:ahLst/>
            <a:cxnLst>
              <a:cxn ang="0">
                <a:pos x="connsiteX0" y="connsiteY0"/>
              </a:cxn>
              <a:cxn ang="0">
                <a:pos x="connsiteX1" y="connsiteY1"/>
              </a:cxn>
              <a:cxn ang="0">
                <a:pos x="connsiteX2" y="connsiteY2"/>
              </a:cxn>
            </a:cxnLst>
            <a:rect l="l" t="t" r="r" b="b"/>
            <a:pathLst>
              <a:path w="6768791" h="1367640">
                <a:moveTo>
                  <a:pt x="0" y="1215483"/>
                </a:moveTo>
                <a:cubicBezTo>
                  <a:pt x="935773" y="1339075"/>
                  <a:pt x="1871546" y="1462667"/>
                  <a:pt x="2999678" y="1260087"/>
                </a:cubicBezTo>
                <a:cubicBezTo>
                  <a:pt x="4127810" y="1057507"/>
                  <a:pt x="5448300" y="528753"/>
                  <a:pt x="6768791" y="0"/>
                </a:cubicBezTo>
              </a:path>
            </a:pathLst>
          </a:custGeom>
          <a:no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92D050"/>
              </a:solidFill>
            </a:endParaRPr>
          </a:p>
        </p:txBody>
      </p:sp>
      <p:cxnSp>
        <p:nvCxnSpPr>
          <p:cNvPr id="14" name="Conector recto 13">
            <a:extLst>
              <a:ext uri="{FF2B5EF4-FFF2-40B4-BE49-F238E27FC236}">
                <a16:creationId xmlns:a16="http://schemas.microsoft.com/office/drawing/2014/main" id="{E99C6AA7-465E-7D4F-9A57-8B197A30C2E2}"/>
              </a:ext>
            </a:extLst>
          </p:cNvPr>
          <p:cNvCxnSpPr>
            <a:cxnSpLocks/>
          </p:cNvCxnSpPr>
          <p:nvPr/>
        </p:nvCxnSpPr>
        <p:spPr>
          <a:xfrm flipH="1">
            <a:off x="3628945" y="1907317"/>
            <a:ext cx="9968" cy="4370482"/>
          </a:xfrm>
          <a:prstGeom prst="line">
            <a:avLst/>
          </a:prstGeom>
          <a:ln>
            <a:solidFill>
              <a:srgbClr val="FF1081"/>
            </a:solidFill>
            <a:prstDash val="sysDash"/>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7650BD4B-2A71-499E-BAA4-01EF9A2BB579}"/>
              </a:ext>
            </a:extLst>
          </p:cNvPr>
          <p:cNvPicPr>
            <a:picLocks noChangeAspect="1"/>
          </p:cNvPicPr>
          <p:nvPr/>
        </p:nvPicPr>
        <p:blipFill>
          <a:blip r:embed="rId3"/>
          <a:stretch>
            <a:fillRect/>
          </a:stretch>
        </p:blipFill>
        <p:spPr>
          <a:xfrm>
            <a:off x="4831946" y="1929450"/>
            <a:ext cx="7123294" cy="3535212"/>
          </a:xfrm>
          <a:prstGeom prst="rect">
            <a:avLst/>
          </a:prstGeom>
        </p:spPr>
      </p:pic>
    </p:spTree>
    <p:extLst>
      <p:ext uri="{BB962C8B-B14F-4D97-AF65-F5344CB8AC3E}">
        <p14:creationId xmlns:p14="http://schemas.microsoft.com/office/powerpoint/2010/main" val="617228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4DADC436-020C-0E4F-BC17-746468247698}"/>
              </a:ext>
            </a:extLst>
          </p:cNvPr>
          <p:cNvSpPr txBox="1"/>
          <p:nvPr/>
        </p:nvSpPr>
        <p:spPr>
          <a:xfrm>
            <a:off x="-531628" y="-287080"/>
            <a:ext cx="184731" cy="300082"/>
          </a:xfrm>
          <a:prstGeom prst="rect">
            <a:avLst/>
          </a:prstGeom>
          <a:noFill/>
        </p:spPr>
        <p:txBody>
          <a:bodyPr wrap="none" rtlCol="0">
            <a:spAutoFit/>
          </a:bodyPr>
          <a:lstStyle/>
          <a:p>
            <a:endParaRPr lang="es-CO" sz="1350" dirty="0">
              <a:latin typeface="Arial" panose="020B0604020202020204" pitchFamily="34" charset="0"/>
            </a:endParaRPr>
          </a:p>
        </p:txBody>
      </p:sp>
      <p:sp>
        <p:nvSpPr>
          <p:cNvPr id="4" name="Rectángulo 3">
            <a:extLst>
              <a:ext uri="{FF2B5EF4-FFF2-40B4-BE49-F238E27FC236}">
                <a16:creationId xmlns:a16="http://schemas.microsoft.com/office/drawing/2014/main" id="{97B941C0-AEB5-43D2-989F-4E0B562C5EB9}"/>
              </a:ext>
            </a:extLst>
          </p:cNvPr>
          <p:cNvSpPr/>
          <p:nvPr/>
        </p:nvSpPr>
        <p:spPr>
          <a:xfrm>
            <a:off x="1651192" y="3892566"/>
            <a:ext cx="1643335" cy="484748"/>
          </a:xfrm>
          <a:prstGeom prst="rect">
            <a:avLst/>
          </a:prstGeom>
        </p:spPr>
        <p:txBody>
          <a:bodyPr wrap="none">
            <a:spAutoFit/>
          </a:bodyPr>
          <a:lstStyle/>
          <a:p>
            <a:pPr algn="ctr"/>
            <a:r>
              <a:rPr lang="es-CO" sz="1350" b="1" dirty="0">
                <a:solidFill>
                  <a:prstClr val="white"/>
                </a:solidFill>
              </a:rPr>
              <a:t>Artículo 2.4.3.4.1 </a:t>
            </a:r>
          </a:p>
          <a:p>
            <a:pPr algn="ctr"/>
            <a:r>
              <a:rPr lang="es-CO" sz="1200" b="1" dirty="0">
                <a:solidFill>
                  <a:prstClr val="white"/>
                </a:solidFill>
              </a:rPr>
              <a:t>Calendario Académico</a:t>
            </a:r>
            <a:r>
              <a:rPr lang="es-CO" sz="1050" b="1" dirty="0">
                <a:solidFill>
                  <a:prstClr val="white"/>
                </a:solidFill>
              </a:rPr>
              <a:t> </a:t>
            </a:r>
            <a:endParaRPr lang="es-CO" sz="1050" b="1" dirty="0"/>
          </a:p>
        </p:txBody>
      </p:sp>
      <p:sp>
        <p:nvSpPr>
          <p:cNvPr id="16" name="Rectángulo 15">
            <a:extLst>
              <a:ext uri="{FF2B5EF4-FFF2-40B4-BE49-F238E27FC236}">
                <a16:creationId xmlns:a16="http://schemas.microsoft.com/office/drawing/2014/main" id="{08AE5F52-CE76-6E4B-962A-21183CF9CCE9}"/>
              </a:ext>
            </a:extLst>
          </p:cNvPr>
          <p:cNvSpPr/>
          <p:nvPr/>
        </p:nvSpPr>
        <p:spPr>
          <a:xfrm>
            <a:off x="20916" y="48526"/>
            <a:ext cx="7579319"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4. Estrategias y recursos para el proceso educativo</a:t>
            </a:r>
          </a:p>
        </p:txBody>
      </p:sp>
      <p:sp>
        <p:nvSpPr>
          <p:cNvPr id="19" name="TextBox 127">
            <a:extLst>
              <a:ext uri="{FF2B5EF4-FFF2-40B4-BE49-F238E27FC236}">
                <a16:creationId xmlns:a16="http://schemas.microsoft.com/office/drawing/2014/main" id="{47A96FBE-451A-E54E-90D7-BC5FAD642F88}"/>
              </a:ext>
            </a:extLst>
          </p:cNvPr>
          <p:cNvSpPr txBox="1"/>
          <p:nvPr/>
        </p:nvSpPr>
        <p:spPr>
          <a:xfrm>
            <a:off x="47077" y="1322759"/>
            <a:ext cx="2582225" cy="1446550"/>
          </a:xfrm>
          <a:prstGeom prst="rect">
            <a:avLst/>
          </a:prstGeom>
        </p:spPr>
        <p:txBody>
          <a:bodyPr wrap="square">
            <a:spAutoFit/>
          </a:bodyPr>
          <a:lstStyle>
            <a:defPPr>
              <a:defRPr lang="es-CO"/>
            </a:defPPr>
            <a:lvl1pPr>
              <a:defRPr b="1">
                <a:solidFill>
                  <a:srgbClr val="0070C0"/>
                </a:solidFill>
                <a:latin typeface="Work Sans Thin" pitchFamily="2" charset="77"/>
                <a:cs typeface="Arial" panose="020B0604020202020204" pitchFamily="34" charset="0"/>
              </a:defRPr>
            </a:lvl1pPr>
          </a:lstStyle>
          <a:p>
            <a:pPr defTabSz="342900">
              <a:defRPr/>
            </a:pPr>
            <a:r>
              <a:rPr lang="es-ES" sz="2800" b="0" dirty="0">
                <a:solidFill>
                  <a:srgbClr val="3F65AA"/>
                </a:solidFill>
              </a:rPr>
              <a:t>Para tener en cuenta</a:t>
            </a:r>
            <a:endParaRPr lang="es-CO" sz="2800" b="0" dirty="0">
              <a:solidFill>
                <a:srgbClr val="3F65AA"/>
              </a:solidFill>
            </a:endParaRPr>
          </a:p>
          <a:p>
            <a:pPr algn="ctr"/>
            <a:endParaRPr lang="en-US" sz="3200" dirty="0"/>
          </a:p>
        </p:txBody>
      </p:sp>
      <p:cxnSp>
        <p:nvCxnSpPr>
          <p:cNvPr id="14" name="Conector recto 13">
            <a:extLst>
              <a:ext uri="{FF2B5EF4-FFF2-40B4-BE49-F238E27FC236}">
                <a16:creationId xmlns:a16="http://schemas.microsoft.com/office/drawing/2014/main" id="{E99C6AA7-465E-7D4F-9A57-8B197A30C2E2}"/>
              </a:ext>
            </a:extLst>
          </p:cNvPr>
          <p:cNvCxnSpPr>
            <a:cxnSpLocks/>
          </p:cNvCxnSpPr>
          <p:nvPr/>
        </p:nvCxnSpPr>
        <p:spPr>
          <a:xfrm flipH="1">
            <a:off x="2619334" y="961697"/>
            <a:ext cx="9968" cy="5322642"/>
          </a:xfrm>
          <a:prstGeom prst="line">
            <a:avLst/>
          </a:prstGeom>
          <a:ln>
            <a:solidFill>
              <a:srgbClr val="FF1081"/>
            </a:solidFill>
            <a:prstDash val="sysDash"/>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F8F44C39-3BAA-8942-BF72-0A07ED9AB077}"/>
              </a:ext>
            </a:extLst>
          </p:cNvPr>
          <p:cNvSpPr txBox="1"/>
          <p:nvPr/>
        </p:nvSpPr>
        <p:spPr>
          <a:xfrm>
            <a:off x="3592673" y="2320392"/>
            <a:ext cx="8535644" cy="3447098"/>
          </a:xfrm>
          <a:prstGeom prst="rect">
            <a:avLst/>
          </a:prstGeom>
          <a:noFill/>
        </p:spPr>
        <p:txBody>
          <a:bodyPr wrap="square" rtlCol="0">
            <a:spAutoFit/>
          </a:bodyPr>
          <a:lstStyle/>
          <a:p>
            <a:pPr algn="just"/>
            <a:endParaRPr lang="es-CO" dirty="0">
              <a:latin typeface="Work Sans Thin" pitchFamily="2" charset="77"/>
            </a:endParaRPr>
          </a:p>
          <a:p>
            <a:pPr algn="just"/>
            <a:r>
              <a:rPr lang="es-CO" b="1" dirty="0">
                <a:solidFill>
                  <a:srgbClr val="00B0F0"/>
                </a:solidFill>
                <a:latin typeface="Work Sans Thin" pitchFamily="2" charset="77"/>
              </a:rPr>
              <a:t>Un servicio de </a:t>
            </a:r>
            <a:r>
              <a:rPr lang="es-CO" dirty="0">
                <a:latin typeface="Work Sans Thin" pitchFamily="2" charset="77"/>
              </a:rPr>
              <a:t>atención al ciudadano, telefónico y digital, de 7:00 a.m. a 7:00 p.m. todos los días de la semana, en la línea 018000910122, para responder inquietudes y orientar en la adopción de las medidas antes mencionadas.</a:t>
            </a:r>
          </a:p>
          <a:p>
            <a:pPr algn="just"/>
            <a:endParaRPr lang="es-CO" dirty="0">
              <a:latin typeface="Work Sans Thin" pitchFamily="2" charset="77"/>
            </a:endParaRPr>
          </a:p>
          <a:p>
            <a:pPr algn="just"/>
            <a:r>
              <a:rPr lang="es-CO" b="1" dirty="0">
                <a:solidFill>
                  <a:srgbClr val="00B050"/>
                </a:solidFill>
                <a:latin typeface="Work Sans Thin" pitchFamily="2" charset="77"/>
              </a:rPr>
              <a:t>Es necesario </a:t>
            </a:r>
            <a:r>
              <a:rPr lang="es-CO" dirty="0">
                <a:latin typeface="Work Sans Thin" pitchFamily="2" charset="77"/>
              </a:rPr>
              <a:t>mantener contacto permanente con las autoridades sanitarias correspondientes, para evaluar las condiciones y tomar las decisiones más apropiadas para contribuir con la contención del coronavirus.</a:t>
            </a:r>
          </a:p>
          <a:p>
            <a:pPr algn="just"/>
            <a:endParaRPr lang="es-CO" dirty="0">
              <a:latin typeface="Work Sans Thin" pitchFamily="2" charset="77"/>
            </a:endParaRPr>
          </a:p>
          <a:p>
            <a:pPr algn="just"/>
            <a:endParaRPr lang="es-CO" dirty="0">
              <a:latin typeface="Work Sans Thin" pitchFamily="2" charset="77"/>
            </a:endParaRPr>
          </a:p>
          <a:p>
            <a:pPr algn="just"/>
            <a:r>
              <a:rPr lang="es-CO" dirty="0">
                <a:solidFill>
                  <a:srgbClr val="00B050"/>
                </a:solidFill>
                <a:latin typeface="Work Sans Thin" pitchFamily="2" charset="77"/>
              </a:rPr>
              <a:t>Se debe </a:t>
            </a:r>
            <a:r>
              <a:rPr lang="es-CO" dirty="0">
                <a:latin typeface="Work Sans Thin" pitchFamily="2" charset="77"/>
              </a:rPr>
              <a:t>garantizar de manera corresponsable el debido aislamiento social de los niños, niñas y adolescentes acorde con las recomendaciones dadas</a:t>
            </a:r>
            <a:r>
              <a:rPr lang="es-CO" sz="2000" dirty="0">
                <a:latin typeface="Work Sans Thin" pitchFamily="2" charset="77"/>
              </a:rPr>
              <a:t>.</a:t>
            </a:r>
          </a:p>
        </p:txBody>
      </p:sp>
      <p:pic>
        <p:nvPicPr>
          <p:cNvPr id="5" name="Imagen 4">
            <a:extLst>
              <a:ext uri="{FF2B5EF4-FFF2-40B4-BE49-F238E27FC236}">
                <a16:creationId xmlns:a16="http://schemas.microsoft.com/office/drawing/2014/main" id="{8770E08A-892D-EF43-81E5-F7EC5FB19799}"/>
              </a:ext>
            </a:extLst>
          </p:cNvPr>
          <p:cNvPicPr>
            <a:picLocks noChangeAspect="1"/>
          </p:cNvPicPr>
          <p:nvPr/>
        </p:nvPicPr>
        <p:blipFill>
          <a:blip r:embed="rId3"/>
          <a:stretch>
            <a:fillRect/>
          </a:stretch>
        </p:blipFill>
        <p:spPr>
          <a:xfrm>
            <a:off x="80935" y="2749526"/>
            <a:ext cx="2493828" cy="2493828"/>
          </a:xfrm>
          <a:prstGeom prst="rect">
            <a:avLst/>
          </a:prstGeom>
        </p:spPr>
      </p:pic>
      <p:sp>
        <p:nvSpPr>
          <p:cNvPr id="6" name="Rectángulo 5">
            <a:extLst>
              <a:ext uri="{FF2B5EF4-FFF2-40B4-BE49-F238E27FC236}">
                <a16:creationId xmlns:a16="http://schemas.microsoft.com/office/drawing/2014/main" id="{F601FA60-54C7-7D46-9536-153B0608C7CD}"/>
              </a:ext>
            </a:extLst>
          </p:cNvPr>
          <p:cNvSpPr/>
          <p:nvPr/>
        </p:nvSpPr>
        <p:spPr>
          <a:xfrm>
            <a:off x="3592673" y="1621327"/>
            <a:ext cx="8258901" cy="1015663"/>
          </a:xfrm>
          <a:prstGeom prst="rect">
            <a:avLst/>
          </a:prstGeom>
        </p:spPr>
        <p:txBody>
          <a:bodyPr wrap="square">
            <a:spAutoFit/>
          </a:bodyPr>
          <a:lstStyle/>
          <a:p>
            <a:r>
              <a:rPr lang="es-CO" sz="2000" b="1" dirty="0">
                <a:solidFill>
                  <a:srgbClr val="00B0F0"/>
                </a:solidFill>
                <a:latin typeface="Work Sans Thin" pitchFamily="2" charset="77"/>
              </a:rPr>
              <a:t>El Ministerio de Educación dispone de un conjunto de recursos educativos y orientaciones para </a:t>
            </a:r>
            <a:r>
              <a:rPr lang="es-CO" sz="2000" dirty="0">
                <a:latin typeface="Work Sans Thin" pitchFamily="2" charset="77"/>
              </a:rPr>
              <a:t>Familias, Docentes y directivos, secretarias de educación</a:t>
            </a:r>
            <a:r>
              <a:rPr lang="es-CO" sz="2000" b="1" dirty="0">
                <a:solidFill>
                  <a:srgbClr val="00B0F0"/>
                </a:solidFill>
                <a:latin typeface="Work Sans Thin" pitchFamily="2" charset="77"/>
              </a:rPr>
              <a:t>:</a:t>
            </a:r>
            <a:endParaRPr lang="es-CO" sz="2000" b="1" dirty="0">
              <a:solidFill>
                <a:srgbClr val="00B0F0"/>
              </a:solidFill>
            </a:endParaRPr>
          </a:p>
        </p:txBody>
      </p:sp>
      <p:pic>
        <p:nvPicPr>
          <p:cNvPr id="15" name="Imagen 14">
            <a:extLst>
              <a:ext uri="{FF2B5EF4-FFF2-40B4-BE49-F238E27FC236}">
                <a16:creationId xmlns:a16="http://schemas.microsoft.com/office/drawing/2014/main" id="{29141AE3-21B6-5B4F-82F6-142CED8D6E5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958828" y="6412486"/>
            <a:ext cx="2139823" cy="407054"/>
          </a:xfrm>
          <a:prstGeom prst="rect">
            <a:avLst/>
          </a:prstGeom>
        </p:spPr>
      </p:pic>
      <p:pic>
        <p:nvPicPr>
          <p:cNvPr id="9" name="Imagen 8">
            <a:extLst>
              <a:ext uri="{FF2B5EF4-FFF2-40B4-BE49-F238E27FC236}">
                <a16:creationId xmlns:a16="http://schemas.microsoft.com/office/drawing/2014/main" id="{93C35513-19E5-5249-9BBD-8BEB0D7BB566}"/>
              </a:ext>
            </a:extLst>
          </p:cNvPr>
          <p:cNvPicPr>
            <a:picLocks noChangeAspect="1"/>
          </p:cNvPicPr>
          <p:nvPr/>
        </p:nvPicPr>
        <p:blipFill>
          <a:blip r:embed="rId5"/>
          <a:stretch>
            <a:fillRect/>
          </a:stretch>
        </p:blipFill>
        <p:spPr>
          <a:xfrm>
            <a:off x="2715616" y="1999581"/>
            <a:ext cx="945122" cy="945122"/>
          </a:xfrm>
          <a:prstGeom prst="rect">
            <a:avLst/>
          </a:prstGeom>
        </p:spPr>
      </p:pic>
      <p:pic>
        <p:nvPicPr>
          <p:cNvPr id="17" name="Imagen 16">
            <a:extLst>
              <a:ext uri="{FF2B5EF4-FFF2-40B4-BE49-F238E27FC236}">
                <a16:creationId xmlns:a16="http://schemas.microsoft.com/office/drawing/2014/main" id="{ACD5FFF5-DB99-BA48-90C9-86F22A4E3FEC}"/>
              </a:ext>
            </a:extLst>
          </p:cNvPr>
          <p:cNvPicPr>
            <a:picLocks noChangeAspect="1"/>
          </p:cNvPicPr>
          <p:nvPr/>
        </p:nvPicPr>
        <p:blipFill>
          <a:blip r:embed="rId5"/>
          <a:stretch>
            <a:fillRect/>
          </a:stretch>
        </p:blipFill>
        <p:spPr>
          <a:xfrm>
            <a:off x="2747226" y="3623018"/>
            <a:ext cx="945122" cy="945122"/>
          </a:xfrm>
          <a:prstGeom prst="rect">
            <a:avLst/>
          </a:prstGeom>
        </p:spPr>
      </p:pic>
      <p:pic>
        <p:nvPicPr>
          <p:cNvPr id="18" name="Imagen 17">
            <a:extLst>
              <a:ext uri="{FF2B5EF4-FFF2-40B4-BE49-F238E27FC236}">
                <a16:creationId xmlns:a16="http://schemas.microsoft.com/office/drawing/2014/main" id="{4098D755-4151-D447-B8F5-5E681A53DF3B}"/>
              </a:ext>
            </a:extLst>
          </p:cNvPr>
          <p:cNvPicPr>
            <a:picLocks noChangeAspect="1"/>
          </p:cNvPicPr>
          <p:nvPr/>
        </p:nvPicPr>
        <p:blipFill>
          <a:blip r:embed="rId5"/>
          <a:stretch>
            <a:fillRect/>
          </a:stretch>
        </p:blipFill>
        <p:spPr>
          <a:xfrm>
            <a:off x="2747226" y="4935741"/>
            <a:ext cx="945122" cy="945122"/>
          </a:xfrm>
          <a:prstGeom prst="rect">
            <a:avLst/>
          </a:prstGeom>
        </p:spPr>
      </p:pic>
    </p:spTree>
    <p:extLst>
      <p:ext uri="{BB962C8B-B14F-4D97-AF65-F5344CB8AC3E}">
        <p14:creationId xmlns:p14="http://schemas.microsoft.com/office/powerpoint/2010/main" val="3050738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7DF7CA41-4BCD-C643-BDF5-AFF31FA59EA4}"/>
              </a:ext>
            </a:extLst>
          </p:cNvPr>
          <p:cNvSpPr/>
          <p:nvPr/>
        </p:nvSpPr>
        <p:spPr>
          <a:xfrm>
            <a:off x="8049965" y="1169371"/>
            <a:ext cx="3833407" cy="1169551"/>
          </a:xfrm>
          <a:prstGeom prst="rect">
            <a:avLst/>
          </a:prstGeom>
          <a:noFill/>
          <a:ln w="28575">
            <a:solidFill>
              <a:schemeClr val="accent5">
                <a:lumMod val="50000"/>
              </a:schemeClr>
            </a:solidFill>
            <a:prstDash val="sysDash"/>
          </a:ln>
        </p:spPr>
        <p:txBody>
          <a:bodyPr wrap="square" rtlCol="0">
            <a:spAutoFit/>
          </a:bodyPr>
          <a:lstStyle/>
          <a:p>
            <a:pPr algn="just"/>
            <a:r>
              <a:rPr lang="es-ES" sz="1400" b="1" dirty="0">
                <a:solidFill>
                  <a:schemeClr val="accent5">
                    <a:lumMod val="75000"/>
                  </a:schemeClr>
                </a:solidFill>
                <a:latin typeface="Work Sans Light" pitchFamily="2" charset="77"/>
              </a:rPr>
              <a:t>Ministerio de Educación: </a:t>
            </a:r>
          </a:p>
          <a:p>
            <a:pPr algn="just"/>
            <a:r>
              <a:rPr lang="es-ES" sz="1400" dirty="0">
                <a:latin typeface="Work Sans Light" pitchFamily="2" charset="77"/>
              </a:rPr>
              <a:t>- Orientar a entidades territoriales en la construcción, implementación y ajustes de la atención cuando los resultados obtenidos así lo ameriten.</a:t>
            </a:r>
            <a:endParaRPr lang="es-CO" sz="1400" dirty="0">
              <a:latin typeface="Work Sans Light" pitchFamily="2" charset="77"/>
            </a:endParaRPr>
          </a:p>
        </p:txBody>
      </p:sp>
      <p:sp>
        <p:nvSpPr>
          <p:cNvPr id="11" name="CuadroTexto 10">
            <a:extLst>
              <a:ext uri="{FF2B5EF4-FFF2-40B4-BE49-F238E27FC236}">
                <a16:creationId xmlns:a16="http://schemas.microsoft.com/office/drawing/2014/main" id="{9D1FB729-2F49-9342-AF90-C88393B7037E}"/>
              </a:ext>
            </a:extLst>
          </p:cNvPr>
          <p:cNvSpPr txBox="1"/>
          <p:nvPr/>
        </p:nvSpPr>
        <p:spPr>
          <a:xfrm>
            <a:off x="8049965" y="2746897"/>
            <a:ext cx="3833406" cy="1815882"/>
          </a:xfrm>
          <a:prstGeom prst="rect">
            <a:avLst/>
          </a:prstGeom>
          <a:noFill/>
          <a:ln w="28575">
            <a:solidFill>
              <a:schemeClr val="accent5">
                <a:lumMod val="50000"/>
              </a:schemeClr>
            </a:solidFill>
            <a:prstDash val="sysDash"/>
          </a:ln>
        </p:spPr>
        <p:txBody>
          <a:bodyPr wrap="square" rtlCol="0">
            <a:spAutoFit/>
          </a:bodyPr>
          <a:lstStyle/>
          <a:p>
            <a:pPr lvl="0" algn="just"/>
            <a:r>
              <a:rPr lang="es-ES" sz="1400" b="1" dirty="0">
                <a:solidFill>
                  <a:schemeClr val="accent5">
                    <a:lumMod val="75000"/>
                  </a:schemeClr>
                </a:solidFill>
                <a:latin typeface="Work Sans Light" pitchFamily="2" charset="77"/>
              </a:rPr>
              <a:t>Secretarias de Educación</a:t>
            </a:r>
            <a:r>
              <a:rPr lang="es-ES" sz="1400" dirty="0">
                <a:solidFill>
                  <a:schemeClr val="accent5">
                    <a:lumMod val="75000"/>
                  </a:schemeClr>
                </a:solidFill>
                <a:latin typeface="Work Sans Light" pitchFamily="2" charset="77"/>
              </a:rPr>
              <a:t>: </a:t>
            </a:r>
          </a:p>
          <a:p>
            <a:pPr lvl="0" algn="just"/>
            <a:r>
              <a:rPr lang="es-ES" sz="1400" dirty="0">
                <a:latin typeface="Work Sans Light" pitchFamily="2" charset="77"/>
              </a:rPr>
              <a:t>- Fomentar la participación de todos los actores en la reflexión, construcción e implementación de estrategias que en su territorio se han establecido. </a:t>
            </a:r>
            <a:endParaRPr lang="es-CO" sz="1400" dirty="0">
              <a:latin typeface="Work Sans Light" pitchFamily="2" charset="77"/>
            </a:endParaRPr>
          </a:p>
          <a:p>
            <a:pPr lvl="0" algn="just"/>
            <a:r>
              <a:rPr lang="es-ES" sz="1400" dirty="0">
                <a:latin typeface="Work Sans Light" pitchFamily="2" charset="77"/>
              </a:rPr>
              <a:t>-Realizar el seguimiento y evaluación de estrategias de atención construida por cada Establecimiento Educativo.</a:t>
            </a:r>
            <a:endParaRPr lang="es-CO" sz="1400" dirty="0">
              <a:latin typeface="Work Sans Light" pitchFamily="2" charset="77"/>
            </a:endParaRPr>
          </a:p>
        </p:txBody>
      </p:sp>
      <p:sp>
        <p:nvSpPr>
          <p:cNvPr id="12" name="Rectángulo 11">
            <a:extLst>
              <a:ext uri="{FF2B5EF4-FFF2-40B4-BE49-F238E27FC236}">
                <a16:creationId xmlns:a16="http://schemas.microsoft.com/office/drawing/2014/main" id="{088CECDE-44A9-3441-94F3-A796AB1E832E}"/>
              </a:ext>
            </a:extLst>
          </p:cNvPr>
          <p:cNvSpPr/>
          <p:nvPr/>
        </p:nvSpPr>
        <p:spPr>
          <a:xfrm>
            <a:off x="3288312" y="2220837"/>
            <a:ext cx="4299937" cy="1169551"/>
          </a:xfrm>
          <a:prstGeom prst="rect">
            <a:avLst/>
          </a:prstGeom>
          <a:noFill/>
          <a:ln w="28575">
            <a:solidFill>
              <a:schemeClr val="accent5">
                <a:lumMod val="50000"/>
              </a:schemeClr>
            </a:solidFill>
            <a:prstDash val="sysDash"/>
          </a:ln>
        </p:spPr>
        <p:txBody>
          <a:bodyPr wrap="square" rtlCol="0">
            <a:spAutoFit/>
          </a:bodyPr>
          <a:lstStyle/>
          <a:p>
            <a:pPr algn="just"/>
            <a:r>
              <a:rPr lang="es-CO" sz="1400" b="1" dirty="0">
                <a:solidFill>
                  <a:schemeClr val="accent5">
                    <a:lumMod val="75000"/>
                  </a:schemeClr>
                </a:solidFill>
                <a:latin typeface="Work Sans Light" pitchFamily="2" charset="77"/>
              </a:rPr>
              <a:t>Establecimientos Educativos: </a:t>
            </a:r>
          </a:p>
          <a:p>
            <a:pPr algn="just"/>
            <a:r>
              <a:rPr lang="es-ES" sz="1400" dirty="0">
                <a:latin typeface="Work Sans Light" pitchFamily="2" charset="77"/>
              </a:rPr>
              <a:t>- Reportar a Secretarías de Educación  situaciones que puedan ser riesgosas.</a:t>
            </a:r>
            <a:endParaRPr lang="es-CO" sz="1400" dirty="0">
              <a:latin typeface="Work Sans Light" pitchFamily="2" charset="77"/>
            </a:endParaRPr>
          </a:p>
          <a:p>
            <a:pPr algn="just"/>
            <a:r>
              <a:rPr lang="es-ES" sz="1400" dirty="0">
                <a:latin typeface="Work Sans Light" pitchFamily="2" charset="77"/>
              </a:rPr>
              <a:t>- Promover el uso de recursos educativos que faciliten nuevas mediaciones.</a:t>
            </a:r>
            <a:endParaRPr lang="es-CO" sz="1400" dirty="0">
              <a:latin typeface="Work Sans Light" pitchFamily="2" charset="77"/>
            </a:endParaRPr>
          </a:p>
        </p:txBody>
      </p:sp>
      <p:sp>
        <p:nvSpPr>
          <p:cNvPr id="14" name="Rectángulo 13">
            <a:extLst>
              <a:ext uri="{FF2B5EF4-FFF2-40B4-BE49-F238E27FC236}">
                <a16:creationId xmlns:a16="http://schemas.microsoft.com/office/drawing/2014/main" id="{FD8C40F6-5022-B54C-8C97-8FB41BB63FD0}"/>
              </a:ext>
            </a:extLst>
          </p:cNvPr>
          <p:cNvSpPr/>
          <p:nvPr/>
        </p:nvSpPr>
        <p:spPr>
          <a:xfrm>
            <a:off x="3288312" y="3683340"/>
            <a:ext cx="4299937" cy="1169551"/>
          </a:xfrm>
          <a:prstGeom prst="rect">
            <a:avLst/>
          </a:prstGeom>
          <a:ln w="28575">
            <a:solidFill>
              <a:schemeClr val="accent5">
                <a:lumMod val="50000"/>
              </a:schemeClr>
            </a:solidFill>
            <a:prstDash val="sysDash"/>
          </a:ln>
        </p:spPr>
        <p:txBody>
          <a:bodyPr wrap="square">
            <a:spAutoFit/>
          </a:bodyPr>
          <a:lstStyle/>
          <a:p>
            <a:pPr lvl="0" algn="just"/>
            <a:r>
              <a:rPr lang="es-ES" sz="1400" b="1" dirty="0">
                <a:solidFill>
                  <a:schemeClr val="accent5">
                    <a:lumMod val="75000"/>
                  </a:schemeClr>
                </a:solidFill>
                <a:latin typeface="Work Sans Light" pitchFamily="2" charset="77"/>
              </a:rPr>
              <a:t>Directivo docente: </a:t>
            </a:r>
          </a:p>
          <a:p>
            <a:pPr lvl="0" algn="just"/>
            <a:r>
              <a:rPr lang="es-ES" sz="1400" dirty="0">
                <a:latin typeface="Work Sans Light" pitchFamily="2" charset="77"/>
              </a:rPr>
              <a:t>- Liderar la construcción e implementación de la estrategia de su EE, con reflexiones colectivas atendiendo las directrices del gobierno local y nacional. </a:t>
            </a:r>
          </a:p>
        </p:txBody>
      </p:sp>
      <p:sp>
        <p:nvSpPr>
          <p:cNvPr id="15" name="Rectángulo 14">
            <a:extLst>
              <a:ext uri="{FF2B5EF4-FFF2-40B4-BE49-F238E27FC236}">
                <a16:creationId xmlns:a16="http://schemas.microsoft.com/office/drawing/2014/main" id="{CE943F74-1543-0849-99F7-95CE89AE034D}"/>
              </a:ext>
            </a:extLst>
          </p:cNvPr>
          <p:cNvSpPr/>
          <p:nvPr/>
        </p:nvSpPr>
        <p:spPr>
          <a:xfrm>
            <a:off x="3288311" y="5074898"/>
            <a:ext cx="4299937" cy="1169551"/>
          </a:xfrm>
          <a:prstGeom prst="rect">
            <a:avLst/>
          </a:prstGeom>
          <a:ln w="28575">
            <a:solidFill>
              <a:schemeClr val="accent5">
                <a:lumMod val="50000"/>
              </a:schemeClr>
            </a:solidFill>
            <a:prstDash val="sysDash"/>
          </a:ln>
        </p:spPr>
        <p:txBody>
          <a:bodyPr wrap="square">
            <a:spAutoFit/>
          </a:bodyPr>
          <a:lstStyle/>
          <a:p>
            <a:pPr algn="just"/>
            <a:r>
              <a:rPr lang="es-ES" sz="1400" b="1" dirty="0">
                <a:solidFill>
                  <a:schemeClr val="accent5">
                    <a:lumMod val="75000"/>
                  </a:schemeClr>
                </a:solidFill>
                <a:latin typeface="Work Sans Light" pitchFamily="2" charset="77"/>
              </a:rPr>
              <a:t>Docentes:</a:t>
            </a:r>
          </a:p>
          <a:p>
            <a:pPr algn="just"/>
            <a:r>
              <a:rPr lang="es-ES" sz="1400" dirty="0">
                <a:latin typeface="Work Sans Light" pitchFamily="2" charset="77"/>
              </a:rPr>
              <a:t>- Flexibilizar prácticas pedagógicas para favorecer la continuidad de la atención educativa de los niños, niñas y adolescentes (incorporando posibilidades para niños de la ruralidad y con discapacidad).</a:t>
            </a:r>
            <a:endParaRPr lang="es-CO" sz="1400" dirty="0">
              <a:latin typeface="Work Sans Light" pitchFamily="2" charset="77"/>
            </a:endParaRPr>
          </a:p>
        </p:txBody>
      </p:sp>
      <p:sp>
        <p:nvSpPr>
          <p:cNvPr id="17" name="Rectángulo 16">
            <a:extLst>
              <a:ext uri="{FF2B5EF4-FFF2-40B4-BE49-F238E27FC236}">
                <a16:creationId xmlns:a16="http://schemas.microsoft.com/office/drawing/2014/main" id="{853DA506-8EC6-9E47-9DF0-32BEF8223B07}"/>
              </a:ext>
            </a:extLst>
          </p:cNvPr>
          <p:cNvSpPr/>
          <p:nvPr/>
        </p:nvSpPr>
        <p:spPr>
          <a:xfrm>
            <a:off x="8096370" y="4917305"/>
            <a:ext cx="3833406" cy="1600438"/>
          </a:xfrm>
          <a:prstGeom prst="rect">
            <a:avLst/>
          </a:prstGeom>
          <a:ln w="28575">
            <a:solidFill>
              <a:schemeClr val="accent5">
                <a:lumMod val="50000"/>
              </a:schemeClr>
            </a:solidFill>
            <a:prstDash val="sysDash"/>
          </a:ln>
        </p:spPr>
        <p:txBody>
          <a:bodyPr wrap="square">
            <a:spAutoFit/>
          </a:bodyPr>
          <a:lstStyle/>
          <a:p>
            <a:pPr algn="just"/>
            <a:r>
              <a:rPr lang="es-ES" sz="1400" b="1" dirty="0">
                <a:solidFill>
                  <a:schemeClr val="accent5">
                    <a:lumMod val="75000"/>
                  </a:schemeClr>
                </a:solidFill>
                <a:latin typeface="Work Sans Light" pitchFamily="2" charset="77"/>
              </a:rPr>
              <a:t>Familia: </a:t>
            </a:r>
          </a:p>
          <a:p>
            <a:pPr algn="just"/>
            <a:r>
              <a:rPr lang="es-ES" sz="1400" dirty="0">
                <a:latin typeface="Work Sans Light" pitchFamily="2" charset="77"/>
              </a:rPr>
              <a:t>-Mantener comunicación permanente con el Establecimiento Educativo.  </a:t>
            </a:r>
          </a:p>
          <a:p>
            <a:pPr algn="just"/>
            <a:r>
              <a:rPr lang="es-ES" sz="1400" dirty="0">
                <a:latin typeface="Work Sans Light" pitchFamily="2" charset="77"/>
              </a:rPr>
              <a:t>-Apoyar la estrategia orientada desde el Establecimiento Educativo. </a:t>
            </a:r>
          </a:p>
          <a:p>
            <a:pPr algn="just"/>
            <a:r>
              <a:rPr lang="es-ES" sz="1400" dirty="0">
                <a:latin typeface="Work Sans Light" pitchFamily="2" charset="77"/>
              </a:rPr>
              <a:t>-Favorecer rutinas que permitan la implementación de las estrategias definidas.  </a:t>
            </a:r>
            <a:endParaRPr lang="es-CO" sz="1400" dirty="0">
              <a:latin typeface="Work Sans Light" pitchFamily="2" charset="77"/>
            </a:endParaRPr>
          </a:p>
        </p:txBody>
      </p:sp>
      <p:cxnSp>
        <p:nvCxnSpPr>
          <p:cNvPr id="24" name="Conector recto 23">
            <a:extLst>
              <a:ext uri="{FF2B5EF4-FFF2-40B4-BE49-F238E27FC236}">
                <a16:creationId xmlns:a16="http://schemas.microsoft.com/office/drawing/2014/main" id="{74A091E6-FEC7-8447-84F4-A2096887AF73}"/>
              </a:ext>
            </a:extLst>
          </p:cNvPr>
          <p:cNvCxnSpPr>
            <a:stCxn id="10" idx="2"/>
            <a:endCxn id="11" idx="0"/>
          </p:cNvCxnSpPr>
          <p:nvPr/>
        </p:nvCxnSpPr>
        <p:spPr>
          <a:xfrm flipH="1">
            <a:off x="9966668" y="2338922"/>
            <a:ext cx="1" cy="4079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BF409089-9375-3A4F-A3BD-1EC265F1F3B8}"/>
              </a:ext>
            </a:extLst>
          </p:cNvPr>
          <p:cNvCxnSpPr>
            <a:stCxn id="11" idx="1"/>
            <a:endCxn id="12" idx="3"/>
          </p:cNvCxnSpPr>
          <p:nvPr/>
        </p:nvCxnSpPr>
        <p:spPr>
          <a:xfrm flipH="1" flipV="1">
            <a:off x="7588249" y="2805613"/>
            <a:ext cx="461716" cy="849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BC4B451D-C9A3-394F-AFCF-AD3472F83D97}"/>
              </a:ext>
            </a:extLst>
          </p:cNvPr>
          <p:cNvCxnSpPr>
            <a:stCxn id="12" idx="2"/>
            <a:endCxn id="14" idx="0"/>
          </p:cNvCxnSpPr>
          <p:nvPr/>
        </p:nvCxnSpPr>
        <p:spPr>
          <a:xfrm>
            <a:off x="5438281" y="3390388"/>
            <a:ext cx="0" cy="2929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C6A78B45-470D-7D4D-959F-008743418E60}"/>
              </a:ext>
            </a:extLst>
          </p:cNvPr>
          <p:cNvCxnSpPr>
            <a:cxnSpLocks/>
            <a:stCxn id="14" idx="2"/>
            <a:endCxn id="15" idx="0"/>
          </p:cNvCxnSpPr>
          <p:nvPr/>
        </p:nvCxnSpPr>
        <p:spPr>
          <a:xfrm flipH="1">
            <a:off x="5438280" y="4852891"/>
            <a:ext cx="1" cy="2220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3AD57735-2652-8B4A-85F7-7A89A4D77D68}"/>
              </a:ext>
            </a:extLst>
          </p:cNvPr>
          <p:cNvCxnSpPr>
            <a:stCxn id="15" idx="3"/>
            <a:endCxn id="17" idx="1"/>
          </p:cNvCxnSpPr>
          <p:nvPr/>
        </p:nvCxnSpPr>
        <p:spPr>
          <a:xfrm>
            <a:off x="7588248" y="5659674"/>
            <a:ext cx="508122" cy="5785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ángulo 21">
            <a:extLst>
              <a:ext uri="{FF2B5EF4-FFF2-40B4-BE49-F238E27FC236}">
                <a16:creationId xmlns:a16="http://schemas.microsoft.com/office/drawing/2014/main" id="{EECC836B-4C0A-7044-8ECF-4144C8126691}"/>
              </a:ext>
            </a:extLst>
          </p:cNvPr>
          <p:cNvSpPr/>
          <p:nvPr/>
        </p:nvSpPr>
        <p:spPr>
          <a:xfrm>
            <a:off x="0" y="36436"/>
            <a:ext cx="7579319"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4. Estrategias y recursos para el proceso educativo</a:t>
            </a:r>
          </a:p>
        </p:txBody>
      </p:sp>
      <p:pic>
        <p:nvPicPr>
          <p:cNvPr id="23" name="Imagen 22">
            <a:extLst>
              <a:ext uri="{FF2B5EF4-FFF2-40B4-BE49-F238E27FC236}">
                <a16:creationId xmlns:a16="http://schemas.microsoft.com/office/drawing/2014/main" id="{E7496B2A-28BB-D147-ACFD-75F036297DD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5859" y="6365764"/>
            <a:ext cx="2139823" cy="407054"/>
          </a:xfrm>
          <a:prstGeom prst="rect">
            <a:avLst/>
          </a:prstGeom>
        </p:spPr>
      </p:pic>
      <p:sp>
        <p:nvSpPr>
          <p:cNvPr id="2" name="Rectángulo 1">
            <a:extLst>
              <a:ext uri="{FF2B5EF4-FFF2-40B4-BE49-F238E27FC236}">
                <a16:creationId xmlns:a16="http://schemas.microsoft.com/office/drawing/2014/main" id="{292D0938-543F-104D-8EC8-89E1D00BEC33}"/>
              </a:ext>
            </a:extLst>
          </p:cNvPr>
          <p:cNvSpPr/>
          <p:nvPr/>
        </p:nvSpPr>
        <p:spPr>
          <a:xfrm>
            <a:off x="138766" y="687954"/>
            <a:ext cx="5727644" cy="1231106"/>
          </a:xfrm>
          <a:prstGeom prst="rect">
            <a:avLst/>
          </a:prstGeom>
        </p:spPr>
        <p:txBody>
          <a:bodyPr wrap="square">
            <a:spAutoFit/>
          </a:bodyPr>
          <a:lstStyle/>
          <a:p>
            <a:r>
              <a:rPr lang="es-ES" sz="2000" b="1" dirty="0">
                <a:solidFill>
                  <a:srgbClr val="FF5CA4"/>
                </a:solidFill>
                <a:latin typeface="Work Sans Thin" pitchFamily="2" charset="77"/>
                <a:cs typeface="Calibri" panose="020F0502020204030204" pitchFamily="34" charset="0"/>
              </a:rPr>
              <a:t>Orientaciones</a:t>
            </a:r>
            <a:r>
              <a:rPr lang="es-ES" b="1" dirty="0">
                <a:solidFill>
                  <a:srgbClr val="FF5CA4"/>
                </a:solidFill>
                <a:latin typeface="Work Sans Thin" pitchFamily="2" charset="77"/>
                <a:cs typeface="Calibri" panose="020F0502020204030204" pitchFamily="34" charset="0"/>
              </a:rPr>
              <a:t> </a:t>
            </a:r>
          </a:p>
          <a:p>
            <a:r>
              <a:rPr lang="es-ES" b="1" dirty="0">
                <a:solidFill>
                  <a:srgbClr val="FF5CA4"/>
                </a:solidFill>
                <a:latin typeface="Work Sans Thin" pitchFamily="2" charset="77"/>
                <a:cs typeface="Calibri" panose="020F0502020204030204" pitchFamily="34" charset="0"/>
              </a:rPr>
              <a:t>para el desarrollo del proceso pedagógico de </a:t>
            </a:r>
          </a:p>
          <a:p>
            <a:r>
              <a:rPr lang="es-ES" b="1" dirty="0">
                <a:solidFill>
                  <a:srgbClr val="FF5CA4"/>
                </a:solidFill>
                <a:latin typeface="Work Sans Thin" pitchFamily="2" charset="77"/>
                <a:cs typeface="Calibri" panose="020F0502020204030204" pitchFamily="34" charset="0"/>
              </a:rPr>
              <a:t>niñas, niños, adolescentes y jóvenes  en la emergencia sanitaria por el virus</a:t>
            </a:r>
            <a:r>
              <a:rPr lang="es-CO" b="1" dirty="0">
                <a:solidFill>
                  <a:srgbClr val="FF5CA4"/>
                </a:solidFill>
                <a:latin typeface="Work Sans Thin" pitchFamily="2" charset="77"/>
                <a:cs typeface="Calibri" panose="020F0502020204030204" pitchFamily="34" charset="0"/>
              </a:rPr>
              <a:t> </a:t>
            </a:r>
            <a:r>
              <a:rPr lang="es-ES" b="1" dirty="0">
                <a:solidFill>
                  <a:srgbClr val="FF5CA4"/>
                </a:solidFill>
                <a:latin typeface="Work Sans Thin" pitchFamily="2" charset="77"/>
                <a:cs typeface="Calibri" panose="020F0502020204030204" pitchFamily="34" charset="0"/>
              </a:rPr>
              <a:t>COVID-19</a:t>
            </a:r>
            <a:endParaRPr lang="es-CO" b="1" dirty="0">
              <a:solidFill>
                <a:srgbClr val="FF5CA4"/>
              </a:solidFill>
              <a:latin typeface="Work Sans Thin" pitchFamily="2" charset="77"/>
              <a:cs typeface="Calibri" panose="020F0502020204030204" pitchFamily="34" charset="0"/>
            </a:endParaRPr>
          </a:p>
        </p:txBody>
      </p:sp>
      <p:cxnSp>
        <p:nvCxnSpPr>
          <p:cNvPr id="25" name="Conector recto 24">
            <a:extLst>
              <a:ext uri="{FF2B5EF4-FFF2-40B4-BE49-F238E27FC236}">
                <a16:creationId xmlns:a16="http://schemas.microsoft.com/office/drawing/2014/main" id="{2D012F30-36E7-3F4B-9A87-61B4A74629BA}"/>
              </a:ext>
            </a:extLst>
          </p:cNvPr>
          <p:cNvCxnSpPr>
            <a:cxnSpLocks/>
          </p:cNvCxnSpPr>
          <p:nvPr/>
        </p:nvCxnSpPr>
        <p:spPr>
          <a:xfrm flipH="1">
            <a:off x="3019298" y="2118325"/>
            <a:ext cx="9968" cy="4370482"/>
          </a:xfrm>
          <a:prstGeom prst="line">
            <a:avLst/>
          </a:prstGeom>
          <a:ln>
            <a:solidFill>
              <a:srgbClr val="FF1081"/>
            </a:solidFill>
            <a:prstDash val="sysDash"/>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EB1A7175-1496-0847-B511-CB3F775289B5}"/>
              </a:ext>
            </a:extLst>
          </p:cNvPr>
          <p:cNvPicPr>
            <a:picLocks noChangeAspect="1"/>
          </p:cNvPicPr>
          <p:nvPr/>
        </p:nvPicPr>
        <p:blipFill>
          <a:blip r:embed="rId3"/>
          <a:stretch>
            <a:fillRect/>
          </a:stretch>
        </p:blipFill>
        <p:spPr>
          <a:xfrm>
            <a:off x="434129" y="2296665"/>
            <a:ext cx="812800" cy="812800"/>
          </a:xfrm>
          <a:prstGeom prst="rect">
            <a:avLst/>
          </a:prstGeom>
        </p:spPr>
      </p:pic>
      <p:pic>
        <p:nvPicPr>
          <p:cNvPr id="7" name="Imagen 6">
            <a:extLst>
              <a:ext uri="{FF2B5EF4-FFF2-40B4-BE49-F238E27FC236}">
                <a16:creationId xmlns:a16="http://schemas.microsoft.com/office/drawing/2014/main" id="{0B8147BC-78CA-FE44-87F3-C8A236B1851F}"/>
              </a:ext>
            </a:extLst>
          </p:cNvPr>
          <p:cNvPicPr>
            <a:picLocks noChangeAspect="1"/>
          </p:cNvPicPr>
          <p:nvPr/>
        </p:nvPicPr>
        <p:blipFill>
          <a:blip r:embed="rId3"/>
          <a:stretch>
            <a:fillRect/>
          </a:stretch>
        </p:blipFill>
        <p:spPr>
          <a:xfrm>
            <a:off x="1198475" y="3044418"/>
            <a:ext cx="561414" cy="561414"/>
          </a:xfrm>
          <a:prstGeom prst="rect">
            <a:avLst/>
          </a:prstGeom>
        </p:spPr>
      </p:pic>
      <p:pic>
        <p:nvPicPr>
          <p:cNvPr id="8" name="Imagen 7">
            <a:extLst>
              <a:ext uri="{FF2B5EF4-FFF2-40B4-BE49-F238E27FC236}">
                <a16:creationId xmlns:a16="http://schemas.microsoft.com/office/drawing/2014/main" id="{0B5B3BDD-5A95-7F4B-9E5B-E51374555922}"/>
              </a:ext>
            </a:extLst>
          </p:cNvPr>
          <p:cNvPicPr>
            <a:picLocks noChangeAspect="1"/>
          </p:cNvPicPr>
          <p:nvPr/>
        </p:nvPicPr>
        <p:blipFill>
          <a:blip r:embed="rId3"/>
          <a:stretch>
            <a:fillRect/>
          </a:stretch>
        </p:blipFill>
        <p:spPr>
          <a:xfrm>
            <a:off x="1913747" y="3605832"/>
            <a:ext cx="438733" cy="438733"/>
          </a:xfrm>
          <a:prstGeom prst="rect">
            <a:avLst/>
          </a:prstGeom>
        </p:spPr>
      </p:pic>
    </p:spTree>
    <p:extLst>
      <p:ext uri="{BB962C8B-B14F-4D97-AF65-F5344CB8AC3E}">
        <p14:creationId xmlns:p14="http://schemas.microsoft.com/office/powerpoint/2010/main" val="2869219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a:extLst>
              <a:ext uri="{FF2B5EF4-FFF2-40B4-BE49-F238E27FC236}">
                <a16:creationId xmlns:a16="http://schemas.microsoft.com/office/drawing/2014/main" id="{80D80782-2DBA-9F45-8F8C-360E8CCCC88A}"/>
              </a:ext>
            </a:extLst>
          </p:cNvPr>
          <p:cNvSpPr/>
          <p:nvPr/>
        </p:nvSpPr>
        <p:spPr>
          <a:xfrm rot="10800000">
            <a:off x="9406904" y="4276684"/>
            <a:ext cx="2522191" cy="1640665"/>
          </a:xfrm>
          <a:custGeom>
            <a:avLst/>
            <a:gdLst/>
            <a:ahLst/>
            <a:cxnLst>
              <a:cxn ang="0">
                <a:pos x="wd2" y="hd2"/>
              </a:cxn>
              <a:cxn ang="5400000">
                <a:pos x="wd2" y="hd2"/>
              </a:cxn>
              <a:cxn ang="10800000">
                <a:pos x="wd2" y="hd2"/>
              </a:cxn>
              <a:cxn ang="16200000">
                <a:pos x="wd2" y="hd2"/>
              </a:cxn>
            </a:cxnLst>
            <a:rect l="0" t="0" r="r" b="b"/>
            <a:pathLst>
              <a:path w="21356" h="21456" extrusionOk="0">
                <a:moveTo>
                  <a:pt x="14412" y="0"/>
                </a:moveTo>
                <a:cubicBezTo>
                  <a:pt x="12405" y="0"/>
                  <a:pt x="10599" y="1318"/>
                  <a:pt x="9331" y="3420"/>
                </a:cubicBezTo>
                <a:cubicBezTo>
                  <a:pt x="9229" y="3588"/>
                  <a:pt x="9130" y="3762"/>
                  <a:pt x="9035" y="3940"/>
                </a:cubicBezTo>
                <a:cubicBezTo>
                  <a:pt x="8985" y="4036"/>
                  <a:pt x="8934" y="4136"/>
                  <a:pt x="8885" y="4236"/>
                </a:cubicBezTo>
                <a:cubicBezTo>
                  <a:pt x="8789" y="4435"/>
                  <a:pt x="8687" y="4635"/>
                  <a:pt x="8572" y="4813"/>
                </a:cubicBezTo>
                <a:cubicBezTo>
                  <a:pt x="7315" y="6758"/>
                  <a:pt x="5580" y="7959"/>
                  <a:pt x="3661" y="7959"/>
                </a:cubicBezTo>
                <a:cubicBezTo>
                  <a:pt x="2316" y="7959"/>
                  <a:pt x="1063" y="7367"/>
                  <a:pt x="0" y="6345"/>
                </a:cubicBezTo>
                <a:lnTo>
                  <a:pt x="0" y="15113"/>
                </a:lnTo>
                <a:cubicBezTo>
                  <a:pt x="1063" y="14090"/>
                  <a:pt x="2316" y="13499"/>
                  <a:pt x="3661" y="13499"/>
                </a:cubicBezTo>
                <a:cubicBezTo>
                  <a:pt x="5580" y="13499"/>
                  <a:pt x="7317" y="14703"/>
                  <a:pt x="8572" y="16644"/>
                </a:cubicBezTo>
                <a:cubicBezTo>
                  <a:pt x="8687" y="16823"/>
                  <a:pt x="8786" y="17018"/>
                  <a:pt x="8885" y="17222"/>
                </a:cubicBezTo>
                <a:cubicBezTo>
                  <a:pt x="8934" y="17321"/>
                  <a:pt x="8985" y="17421"/>
                  <a:pt x="9035" y="17517"/>
                </a:cubicBezTo>
                <a:cubicBezTo>
                  <a:pt x="9130" y="17695"/>
                  <a:pt x="9229" y="17866"/>
                  <a:pt x="9331" y="18037"/>
                </a:cubicBezTo>
                <a:cubicBezTo>
                  <a:pt x="10669" y="20257"/>
                  <a:pt x="12608" y="21600"/>
                  <a:pt x="14749" y="21443"/>
                </a:cubicBezTo>
                <a:cubicBezTo>
                  <a:pt x="18248" y="21187"/>
                  <a:pt x="21118" y="16833"/>
                  <a:pt x="21342" y="11436"/>
                </a:cubicBezTo>
                <a:cubicBezTo>
                  <a:pt x="21600" y="5187"/>
                  <a:pt x="18398" y="0"/>
                  <a:pt x="14412" y="0"/>
                </a:cubicBezTo>
                <a:close/>
              </a:path>
            </a:pathLst>
          </a:custGeom>
          <a:solidFill>
            <a:srgbClr val="00B0F0"/>
          </a:solidFill>
          <a:ln w="12700">
            <a:miter lim="400000"/>
          </a:ln>
          <a:effectLst>
            <a:innerShdw blurRad="63500" dist="50800" dir="2700000">
              <a:prstClr val="black">
                <a:alpha val="15000"/>
              </a:prstClr>
            </a:innerShdw>
          </a:effectLst>
        </p:spPr>
        <p:txBody>
          <a:bodyPr lIns="28575" tIns="28575" rIns="28575" bIns="28575" anchor="ctr"/>
          <a:lstStyle/>
          <a:p>
            <a:endParaRPr sz="2250" dirty="0">
              <a:solidFill>
                <a:srgbClr val="FFFFFF"/>
              </a:solidFill>
              <a:latin typeface="Work Sans Thin" pitchFamily="2" charset="77"/>
            </a:endParaRPr>
          </a:p>
        </p:txBody>
      </p:sp>
      <p:sp>
        <p:nvSpPr>
          <p:cNvPr id="5" name="Circle">
            <a:extLst>
              <a:ext uri="{FF2B5EF4-FFF2-40B4-BE49-F238E27FC236}">
                <a16:creationId xmlns:a16="http://schemas.microsoft.com/office/drawing/2014/main" id="{C065E29A-A60E-724D-9013-9F5F5B0BBDC3}"/>
              </a:ext>
            </a:extLst>
          </p:cNvPr>
          <p:cNvSpPr/>
          <p:nvPr/>
        </p:nvSpPr>
        <p:spPr>
          <a:xfrm rot="10800000">
            <a:off x="9546069" y="4441919"/>
            <a:ext cx="1345229" cy="1345229"/>
          </a:xfrm>
          <a:prstGeom prst="ellipse">
            <a:avLst/>
          </a:prstGeom>
          <a:solidFill>
            <a:srgbClr val="00B050"/>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a:solidFill>
                <a:srgbClr val="00B050"/>
              </a:solidFill>
              <a:latin typeface="Work Sans Thin" pitchFamily="2" charset="77"/>
            </a:endParaRPr>
          </a:p>
        </p:txBody>
      </p:sp>
      <p:grpSp>
        <p:nvGrpSpPr>
          <p:cNvPr id="21" name="Grupo 20">
            <a:extLst>
              <a:ext uri="{FF2B5EF4-FFF2-40B4-BE49-F238E27FC236}">
                <a16:creationId xmlns:a16="http://schemas.microsoft.com/office/drawing/2014/main" id="{B25CDC00-AE95-C741-971B-8FFB5F5D1A72}"/>
              </a:ext>
            </a:extLst>
          </p:cNvPr>
          <p:cNvGrpSpPr/>
          <p:nvPr/>
        </p:nvGrpSpPr>
        <p:grpSpPr>
          <a:xfrm rot="10800000">
            <a:off x="-15018" y="1512961"/>
            <a:ext cx="2522191" cy="1640665"/>
            <a:chOff x="6620593" y="2300985"/>
            <a:chExt cx="2522191" cy="1640665"/>
          </a:xfrm>
        </p:grpSpPr>
        <p:sp>
          <p:nvSpPr>
            <p:cNvPr id="6" name="Shape">
              <a:extLst>
                <a:ext uri="{FF2B5EF4-FFF2-40B4-BE49-F238E27FC236}">
                  <a16:creationId xmlns:a16="http://schemas.microsoft.com/office/drawing/2014/main" id="{0EB0451A-7676-214C-87BE-0AE98085DD06}"/>
                </a:ext>
              </a:extLst>
            </p:cNvPr>
            <p:cNvSpPr/>
            <p:nvPr/>
          </p:nvSpPr>
          <p:spPr>
            <a:xfrm rot="10800000">
              <a:off x="6620593" y="2300985"/>
              <a:ext cx="2522191" cy="1640665"/>
            </a:xfrm>
            <a:custGeom>
              <a:avLst/>
              <a:gdLst/>
              <a:ahLst/>
              <a:cxnLst>
                <a:cxn ang="0">
                  <a:pos x="wd2" y="hd2"/>
                </a:cxn>
                <a:cxn ang="5400000">
                  <a:pos x="wd2" y="hd2"/>
                </a:cxn>
                <a:cxn ang="10800000">
                  <a:pos x="wd2" y="hd2"/>
                </a:cxn>
                <a:cxn ang="16200000">
                  <a:pos x="wd2" y="hd2"/>
                </a:cxn>
              </a:cxnLst>
              <a:rect l="0" t="0" r="r" b="b"/>
              <a:pathLst>
                <a:path w="21356" h="21456" extrusionOk="0">
                  <a:moveTo>
                    <a:pt x="14412" y="0"/>
                  </a:moveTo>
                  <a:cubicBezTo>
                    <a:pt x="12405" y="0"/>
                    <a:pt x="10599" y="1318"/>
                    <a:pt x="9331" y="3420"/>
                  </a:cubicBezTo>
                  <a:cubicBezTo>
                    <a:pt x="9229" y="3588"/>
                    <a:pt x="9130" y="3762"/>
                    <a:pt x="9035" y="3940"/>
                  </a:cubicBezTo>
                  <a:cubicBezTo>
                    <a:pt x="8985" y="4036"/>
                    <a:pt x="8934" y="4136"/>
                    <a:pt x="8885" y="4236"/>
                  </a:cubicBezTo>
                  <a:cubicBezTo>
                    <a:pt x="8789" y="4435"/>
                    <a:pt x="8687" y="4635"/>
                    <a:pt x="8572" y="4813"/>
                  </a:cubicBezTo>
                  <a:cubicBezTo>
                    <a:pt x="7315" y="6758"/>
                    <a:pt x="5580" y="7959"/>
                    <a:pt x="3661" y="7959"/>
                  </a:cubicBezTo>
                  <a:cubicBezTo>
                    <a:pt x="2316" y="7959"/>
                    <a:pt x="1063" y="7367"/>
                    <a:pt x="0" y="6345"/>
                  </a:cubicBezTo>
                  <a:lnTo>
                    <a:pt x="0" y="15113"/>
                  </a:lnTo>
                  <a:cubicBezTo>
                    <a:pt x="1063" y="14090"/>
                    <a:pt x="2316" y="13499"/>
                    <a:pt x="3661" y="13499"/>
                  </a:cubicBezTo>
                  <a:cubicBezTo>
                    <a:pt x="5580" y="13499"/>
                    <a:pt x="7317" y="14703"/>
                    <a:pt x="8572" y="16644"/>
                  </a:cubicBezTo>
                  <a:cubicBezTo>
                    <a:pt x="8687" y="16823"/>
                    <a:pt x="8786" y="17018"/>
                    <a:pt x="8885" y="17222"/>
                  </a:cubicBezTo>
                  <a:cubicBezTo>
                    <a:pt x="8934" y="17321"/>
                    <a:pt x="8985" y="17421"/>
                    <a:pt x="9035" y="17517"/>
                  </a:cubicBezTo>
                  <a:cubicBezTo>
                    <a:pt x="9130" y="17695"/>
                    <a:pt x="9229" y="17866"/>
                    <a:pt x="9331" y="18037"/>
                  </a:cubicBezTo>
                  <a:cubicBezTo>
                    <a:pt x="10669" y="20257"/>
                    <a:pt x="12608" y="21600"/>
                    <a:pt x="14749" y="21443"/>
                  </a:cubicBezTo>
                  <a:cubicBezTo>
                    <a:pt x="18248" y="21187"/>
                    <a:pt x="21118" y="16833"/>
                    <a:pt x="21342" y="11436"/>
                  </a:cubicBezTo>
                  <a:cubicBezTo>
                    <a:pt x="21600" y="5187"/>
                    <a:pt x="18398" y="0"/>
                    <a:pt x="14412" y="0"/>
                  </a:cubicBezTo>
                  <a:close/>
                </a:path>
              </a:pathLst>
            </a:custGeom>
            <a:solidFill>
              <a:srgbClr val="92D050"/>
            </a:solidFill>
            <a:ln w="12700">
              <a:miter lim="400000"/>
            </a:ln>
            <a:effectLst>
              <a:innerShdw blurRad="63500" dist="50800" dir="2700000">
                <a:prstClr val="black">
                  <a:alpha val="15000"/>
                </a:prstClr>
              </a:innerShdw>
            </a:effectLst>
          </p:spPr>
          <p:txBody>
            <a:bodyPr lIns="28575" tIns="28575" rIns="28575" bIns="28575" anchor="ctr"/>
            <a:lstStyle/>
            <a:p>
              <a:endParaRPr sz="2250" dirty="0">
                <a:solidFill>
                  <a:srgbClr val="00B050"/>
                </a:solidFill>
                <a:latin typeface="Work Sans Thin" pitchFamily="2" charset="77"/>
              </a:endParaRPr>
            </a:p>
          </p:txBody>
        </p:sp>
        <p:sp>
          <p:nvSpPr>
            <p:cNvPr id="7" name="Circle">
              <a:extLst>
                <a:ext uri="{FF2B5EF4-FFF2-40B4-BE49-F238E27FC236}">
                  <a16:creationId xmlns:a16="http://schemas.microsoft.com/office/drawing/2014/main" id="{54B86E41-4620-8B43-A8B9-A7B17118AF17}"/>
                </a:ext>
              </a:extLst>
            </p:cNvPr>
            <p:cNvSpPr/>
            <p:nvPr/>
          </p:nvSpPr>
          <p:spPr>
            <a:xfrm rot="10800000">
              <a:off x="6762343" y="2442472"/>
              <a:ext cx="1345229" cy="1345229"/>
            </a:xfrm>
            <a:prstGeom prst="ellipse">
              <a:avLst/>
            </a:prstGeom>
            <a:solidFill>
              <a:schemeClr val="accent5">
                <a:lumMod val="40000"/>
                <a:lumOff val="60000"/>
              </a:schemeClr>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a:latin typeface="Work Sans Thin" pitchFamily="2" charset="77"/>
              </a:endParaRPr>
            </a:p>
          </p:txBody>
        </p:sp>
        <p:pic>
          <p:nvPicPr>
            <p:cNvPr id="8" name="Gráfico 7" descr="Libros">
              <a:extLst>
                <a:ext uri="{FF2B5EF4-FFF2-40B4-BE49-F238E27FC236}">
                  <a16:creationId xmlns:a16="http://schemas.microsoft.com/office/drawing/2014/main" id="{B4470101-1E1D-F440-B5CC-3C763FDD9C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615510">
              <a:off x="6977758" y="2637676"/>
              <a:ext cx="914400" cy="914400"/>
            </a:xfrm>
            <a:prstGeom prst="rect">
              <a:avLst/>
            </a:prstGeom>
          </p:spPr>
        </p:pic>
      </p:grpSp>
      <p:pic>
        <p:nvPicPr>
          <p:cNvPr id="9" name="Gráfico 8" descr="Familia con dos niños">
            <a:extLst>
              <a:ext uri="{FF2B5EF4-FFF2-40B4-BE49-F238E27FC236}">
                <a16:creationId xmlns:a16="http://schemas.microsoft.com/office/drawing/2014/main" id="{BE9FF55E-1C29-F14C-8F6E-C973026B9C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61483" y="4587272"/>
            <a:ext cx="914400" cy="914400"/>
          </a:xfrm>
          <a:prstGeom prst="rect">
            <a:avLst/>
          </a:prstGeom>
        </p:spPr>
      </p:pic>
      <p:sp>
        <p:nvSpPr>
          <p:cNvPr id="15" name="Rectángulo 14">
            <a:extLst>
              <a:ext uri="{FF2B5EF4-FFF2-40B4-BE49-F238E27FC236}">
                <a16:creationId xmlns:a16="http://schemas.microsoft.com/office/drawing/2014/main" id="{CA4F97E9-63AA-AC4D-BE35-EBF7AFDF3089}"/>
              </a:ext>
            </a:extLst>
          </p:cNvPr>
          <p:cNvSpPr/>
          <p:nvPr/>
        </p:nvSpPr>
        <p:spPr>
          <a:xfrm>
            <a:off x="6294669" y="767295"/>
            <a:ext cx="5732660" cy="465256"/>
          </a:xfrm>
          <a:prstGeom prst="rect">
            <a:avLst/>
          </a:prstGeom>
        </p:spPr>
        <p:txBody>
          <a:bodyPr wrap="none">
            <a:spAutoFit/>
          </a:bodyPr>
          <a:lstStyle/>
          <a:p>
            <a:pPr lvl="1" algn="just">
              <a:lnSpc>
                <a:spcPct val="107000"/>
              </a:lnSpc>
              <a:spcBef>
                <a:spcPts val="1800"/>
              </a:spcBef>
              <a:spcAft>
                <a:spcPts val="800"/>
              </a:spcAft>
            </a:pPr>
            <a:r>
              <a:rPr lang="es-ES" sz="2400" dirty="0">
                <a:solidFill>
                  <a:srgbClr val="2E74B5"/>
                </a:solidFill>
                <a:latin typeface="Work Sans Thin" pitchFamily="2" charset="77"/>
                <a:cs typeface="Calibri" panose="020F0502020204030204" pitchFamily="34" charset="0"/>
              </a:rPr>
              <a:t>Estrategias flexibles de aprendizaje</a:t>
            </a:r>
            <a:endParaRPr lang="es-CO" sz="2400" dirty="0">
              <a:solidFill>
                <a:srgbClr val="2E74B5"/>
              </a:solidFill>
              <a:latin typeface="Work Sans Thin" pitchFamily="2" charset="77"/>
              <a:cs typeface="Calibri" panose="020F0502020204030204" pitchFamily="34" charset="0"/>
            </a:endParaRPr>
          </a:p>
        </p:txBody>
      </p:sp>
      <p:sp>
        <p:nvSpPr>
          <p:cNvPr id="20" name="Rectángulo 19">
            <a:extLst>
              <a:ext uri="{FF2B5EF4-FFF2-40B4-BE49-F238E27FC236}">
                <a16:creationId xmlns:a16="http://schemas.microsoft.com/office/drawing/2014/main" id="{178B23CE-6454-A844-AE69-0A9B72D36EB2}"/>
              </a:ext>
            </a:extLst>
          </p:cNvPr>
          <p:cNvSpPr/>
          <p:nvPr/>
        </p:nvSpPr>
        <p:spPr>
          <a:xfrm>
            <a:off x="5235084" y="3641083"/>
            <a:ext cx="6792245" cy="369332"/>
          </a:xfrm>
          <a:prstGeom prst="rect">
            <a:avLst/>
          </a:prstGeom>
        </p:spPr>
        <p:txBody>
          <a:bodyPr wrap="none">
            <a:spAutoFit/>
          </a:bodyPr>
          <a:lstStyle/>
          <a:p>
            <a:pPr algn="ctr"/>
            <a:r>
              <a:rPr lang="es-ES" b="1" dirty="0">
                <a:solidFill>
                  <a:schemeClr val="accent5">
                    <a:lumMod val="50000"/>
                  </a:schemeClr>
                </a:solidFill>
                <a:latin typeface="Work Sans Thin" pitchFamily="2" charset="77"/>
              </a:rPr>
              <a:t>Uso pedagógico de diferentes tipos de recursos y materiales</a:t>
            </a:r>
            <a:endParaRPr lang="es-CO" b="1" dirty="0">
              <a:solidFill>
                <a:schemeClr val="accent5">
                  <a:lumMod val="50000"/>
                </a:schemeClr>
              </a:solidFill>
              <a:latin typeface="Work Sans Thin" pitchFamily="2" charset="77"/>
            </a:endParaRPr>
          </a:p>
        </p:txBody>
      </p:sp>
      <p:sp>
        <p:nvSpPr>
          <p:cNvPr id="19" name="Rectángulo 18">
            <a:extLst>
              <a:ext uri="{FF2B5EF4-FFF2-40B4-BE49-F238E27FC236}">
                <a16:creationId xmlns:a16="http://schemas.microsoft.com/office/drawing/2014/main" id="{1DB978A5-595A-6F4D-AA4E-CD25D81CB127}"/>
              </a:ext>
            </a:extLst>
          </p:cNvPr>
          <p:cNvSpPr/>
          <p:nvPr/>
        </p:nvSpPr>
        <p:spPr>
          <a:xfrm>
            <a:off x="0" y="36436"/>
            <a:ext cx="7579319"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4. Estrategias y recursos para el proceso educativo</a:t>
            </a:r>
          </a:p>
        </p:txBody>
      </p:sp>
      <p:sp>
        <p:nvSpPr>
          <p:cNvPr id="2" name="Rectángulo 1">
            <a:extLst>
              <a:ext uri="{FF2B5EF4-FFF2-40B4-BE49-F238E27FC236}">
                <a16:creationId xmlns:a16="http://schemas.microsoft.com/office/drawing/2014/main" id="{AB8F9361-53B8-4442-BC11-F080F450DC56}"/>
              </a:ext>
            </a:extLst>
          </p:cNvPr>
          <p:cNvSpPr/>
          <p:nvPr/>
        </p:nvSpPr>
        <p:spPr>
          <a:xfrm>
            <a:off x="148329" y="895079"/>
            <a:ext cx="2864887" cy="369332"/>
          </a:xfrm>
          <a:prstGeom prst="rect">
            <a:avLst/>
          </a:prstGeom>
        </p:spPr>
        <p:txBody>
          <a:bodyPr wrap="none">
            <a:spAutoFit/>
          </a:bodyPr>
          <a:lstStyle/>
          <a:p>
            <a:pPr algn="ctr"/>
            <a:r>
              <a:rPr lang="es-ES" b="1" dirty="0">
                <a:solidFill>
                  <a:schemeClr val="accent5">
                    <a:lumMod val="50000"/>
                  </a:schemeClr>
                </a:solidFill>
                <a:latin typeface="Work Sans Thin" pitchFamily="2" charset="77"/>
              </a:rPr>
              <a:t>Flexibilización curricular </a:t>
            </a:r>
            <a:endParaRPr lang="es-CO" b="1" dirty="0">
              <a:solidFill>
                <a:schemeClr val="accent5">
                  <a:lumMod val="50000"/>
                </a:schemeClr>
              </a:solidFill>
              <a:latin typeface="Work Sans Thin" pitchFamily="2" charset="77"/>
            </a:endParaRPr>
          </a:p>
        </p:txBody>
      </p:sp>
      <p:sp>
        <p:nvSpPr>
          <p:cNvPr id="3" name="Rectángulo 2">
            <a:extLst>
              <a:ext uri="{FF2B5EF4-FFF2-40B4-BE49-F238E27FC236}">
                <a16:creationId xmlns:a16="http://schemas.microsoft.com/office/drawing/2014/main" id="{37A87CE2-8842-D14E-8969-FA48C28903FB}"/>
              </a:ext>
            </a:extLst>
          </p:cNvPr>
          <p:cNvSpPr/>
          <p:nvPr/>
        </p:nvSpPr>
        <p:spPr>
          <a:xfrm>
            <a:off x="3013216" y="1302118"/>
            <a:ext cx="7654785" cy="1656223"/>
          </a:xfrm>
          <a:prstGeom prst="rect">
            <a:avLst/>
          </a:prstGeom>
        </p:spPr>
        <p:txBody>
          <a:bodyPr wrap="square">
            <a:spAutoFit/>
          </a:bodyPr>
          <a:lstStyle/>
          <a:p>
            <a:pPr algn="just">
              <a:lnSpc>
                <a:spcPct val="107000"/>
              </a:lnSpc>
              <a:spcAft>
                <a:spcPts val="800"/>
              </a:spcAft>
            </a:pPr>
            <a:r>
              <a:rPr lang="es-ES" dirty="0">
                <a:latin typeface="Work Sans Thin" pitchFamily="2" charset="77"/>
                <a:ea typeface="MS Mincho" panose="02020609040205080304" pitchFamily="49" charset="-128"/>
                <a:cs typeface="Calibri" panose="020F0502020204030204" pitchFamily="34" charset="0"/>
              </a:rPr>
              <a:t>Organización de espacios, tiempos, didácticas, metodológicas, con diversidad y riqueza en los recursos, con accesibilidad y, sobre todo, con diferentes </a:t>
            </a:r>
            <a:r>
              <a:rPr lang="es-ES" sz="2400" dirty="0">
                <a:solidFill>
                  <a:schemeClr val="accent5">
                    <a:lumMod val="50000"/>
                  </a:schemeClr>
                </a:solidFill>
                <a:latin typeface="Work Sans Thin" pitchFamily="2" charset="77"/>
                <a:ea typeface="MS Mincho" panose="02020609040205080304" pitchFamily="49" charset="-128"/>
                <a:cs typeface="Calibri" panose="020F0502020204030204" pitchFamily="34" charset="0"/>
              </a:rPr>
              <a:t>procesos de acompañamiento docente</a:t>
            </a:r>
            <a:r>
              <a:rPr lang="es-ES" dirty="0">
                <a:latin typeface="Work Sans Thin" pitchFamily="2" charset="77"/>
                <a:ea typeface="MS Mincho" panose="02020609040205080304" pitchFamily="49" charset="-128"/>
                <a:cs typeface="Calibri" panose="020F0502020204030204" pitchFamily="34" charset="0"/>
              </a:rPr>
              <a:t> para lograr articular estos elementos en unas prácticas pedagógicas flexibles, accesibles e inclusivas.</a:t>
            </a:r>
          </a:p>
        </p:txBody>
      </p:sp>
      <p:cxnSp>
        <p:nvCxnSpPr>
          <p:cNvPr id="24" name="Conector recto 23">
            <a:extLst>
              <a:ext uri="{FF2B5EF4-FFF2-40B4-BE49-F238E27FC236}">
                <a16:creationId xmlns:a16="http://schemas.microsoft.com/office/drawing/2014/main" id="{F1462086-CE60-4945-B3BB-BE575ABABBA4}"/>
              </a:ext>
            </a:extLst>
          </p:cNvPr>
          <p:cNvCxnSpPr>
            <a:cxnSpLocks/>
          </p:cNvCxnSpPr>
          <p:nvPr/>
        </p:nvCxnSpPr>
        <p:spPr>
          <a:xfrm>
            <a:off x="446114" y="3403087"/>
            <a:ext cx="11185592" cy="0"/>
          </a:xfrm>
          <a:prstGeom prst="line">
            <a:avLst/>
          </a:prstGeom>
          <a:ln w="34925">
            <a:solidFill>
              <a:schemeClr val="bg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6" name="Rectángulo 25">
            <a:extLst>
              <a:ext uri="{FF2B5EF4-FFF2-40B4-BE49-F238E27FC236}">
                <a16:creationId xmlns:a16="http://schemas.microsoft.com/office/drawing/2014/main" id="{E77E75F9-0D58-8642-8166-933844D86775}"/>
              </a:ext>
            </a:extLst>
          </p:cNvPr>
          <p:cNvSpPr/>
          <p:nvPr/>
        </p:nvSpPr>
        <p:spPr>
          <a:xfrm>
            <a:off x="446114" y="3859147"/>
            <a:ext cx="8986103" cy="2800767"/>
          </a:xfrm>
          <a:prstGeom prst="rect">
            <a:avLst/>
          </a:prstGeom>
        </p:spPr>
        <p:txBody>
          <a:bodyPr wrap="square">
            <a:spAutoFit/>
          </a:bodyPr>
          <a:lstStyle/>
          <a:p>
            <a:pPr algn="just">
              <a:lnSpc>
                <a:spcPct val="107000"/>
              </a:lnSpc>
              <a:spcAft>
                <a:spcPts val="800"/>
              </a:spcAft>
            </a:pPr>
            <a:r>
              <a:rPr lang="es-ES" sz="1600" dirty="0">
                <a:latin typeface="Work Sans Thin" pitchFamily="2" charset="77"/>
                <a:ea typeface="MS Mincho" panose="02020609040205080304" pitchFamily="49" charset="-128"/>
                <a:cs typeface="Calibri" panose="020F0502020204030204" pitchFamily="34" charset="0"/>
              </a:rPr>
              <a:t>Desarrollo en espacios no escolares.</a:t>
            </a:r>
          </a:p>
          <a:p>
            <a:pPr algn="just">
              <a:lnSpc>
                <a:spcPct val="107000"/>
              </a:lnSpc>
              <a:spcAft>
                <a:spcPts val="800"/>
              </a:spcAft>
            </a:pPr>
            <a:r>
              <a:rPr lang="es-ES" sz="1600" dirty="0">
                <a:latin typeface="Work Sans Thin" pitchFamily="2" charset="77"/>
                <a:ea typeface="MS Mincho" panose="02020609040205080304" pitchFamily="49" charset="-128"/>
                <a:cs typeface="Calibri" panose="020F0502020204030204" pitchFamily="34" charset="0"/>
              </a:rPr>
              <a:t>Manejo del tiempo autónomo del estudiante y motivación de las familias o cuidadores. </a:t>
            </a:r>
          </a:p>
          <a:p>
            <a:pPr algn="just">
              <a:lnSpc>
                <a:spcPct val="107000"/>
              </a:lnSpc>
              <a:spcAft>
                <a:spcPts val="800"/>
              </a:spcAft>
            </a:pPr>
            <a:r>
              <a:rPr lang="es-ES" sz="1600" dirty="0">
                <a:latin typeface="Work Sans Thin" pitchFamily="2" charset="77"/>
                <a:ea typeface="MS Mincho" panose="02020609040205080304" pitchFamily="49" charset="-128"/>
                <a:cs typeface="Calibri" panose="020F0502020204030204" pitchFamily="34" charset="0"/>
              </a:rPr>
              <a:t>Didácticas y metodologías pertinentes. </a:t>
            </a:r>
          </a:p>
          <a:p>
            <a:pPr algn="just">
              <a:lnSpc>
                <a:spcPct val="107000"/>
              </a:lnSpc>
              <a:spcAft>
                <a:spcPts val="800"/>
              </a:spcAft>
            </a:pPr>
            <a:r>
              <a:rPr lang="es-ES" sz="1600" dirty="0">
                <a:latin typeface="Work Sans Thin" pitchFamily="2" charset="77"/>
                <a:ea typeface="MS Mincho" panose="02020609040205080304" pitchFamily="49" charset="-128"/>
                <a:cs typeface="Calibri" panose="020F0502020204030204" pitchFamily="34" charset="0"/>
              </a:rPr>
              <a:t>Diversidad de recursos accesibles. </a:t>
            </a:r>
          </a:p>
          <a:p>
            <a:pPr algn="just">
              <a:lnSpc>
                <a:spcPct val="107000"/>
              </a:lnSpc>
              <a:spcAft>
                <a:spcPts val="800"/>
              </a:spcAft>
            </a:pPr>
            <a:r>
              <a:rPr lang="es-ES" sz="1600" dirty="0">
                <a:latin typeface="Work Sans Thin" pitchFamily="2" charset="77"/>
                <a:ea typeface="MS Mincho" panose="02020609040205080304" pitchFamily="49" charset="-128"/>
                <a:cs typeface="Calibri" panose="020F0502020204030204" pitchFamily="34" charset="0"/>
              </a:rPr>
              <a:t>Procesos de acompañamiento docente, que se concretan en prácticas pedagógicas flexibles, accesibles e inclusivas.</a:t>
            </a:r>
          </a:p>
          <a:p>
            <a:pPr algn="just">
              <a:lnSpc>
                <a:spcPct val="107000"/>
              </a:lnSpc>
              <a:spcAft>
                <a:spcPts val="800"/>
              </a:spcAft>
            </a:pPr>
            <a:r>
              <a:rPr lang="es-ES" sz="1600" dirty="0">
                <a:latin typeface="Work Sans Thin" pitchFamily="2" charset="77"/>
                <a:ea typeface="MS Mincho" panose="02020609040205080304" pitchFamily="49" charset="-128"/>
                <a:cs typeface="Calibri" panose="020F0502020204030204" pitchFamily="34" charset="0"/>
              </a:rPr>
              <a:t>Diseño de guías de trabajo.</a:t>
            </a:r>
          </a:p>
          <a:p>
            <a:pPr algn="just">
              <a:lnSpc>
                <a:spcPct val="107000"/>
              </a:lnSpc>
              <a:spcAft>
                <a:spcPts val="800"/>
              </a:spcAft>
            </a:pPr>
            <a:r>
              <a:rPr lang="es-ES" sz="1600" dirty="0">
                <a:latin typeface="Work Sans Thin" pitchFamily="2" charset="77"/>
                <a:ea typeface="MS Mincho" panose="02020609040205080304" pitchFamily="49" charset="-128"/>
                <a:cs typeface="Calibri" panose="020F0502020204030204" pitchFamily="34" charset="0"/>
              </a:rPr>
              <a:t>Planes Individuales de Ajustes Razonables – PIAR para estudiantes con discapacidad.</a:t>
            </a:r>
            <a:endParaRPr lang="es-CO" sz="1600" dirty="0">
              <a:latin typeface="Work Sans Thin" pitchFamily="2" charset="77"/>
              <a:ea typeface="MS Mincho" panose="02020609040205080304" pitchFamily="49" charset="-128"/>
              <a:cs typeface="Calibri" panose="020F0502020204030204" pitchFamily="34" charset="0"/>
            </a:endParaRPr>
          </a:p>
        </p:txBody>
      </p:sp>
      <p:pic>
        <p:nvPicPr>
          <p:cNvPr id="27" name="Imagen 26">
            <a:extLst>
              <a:ext uri="{FF2B5EF4-FFF2-40B4-BE49-F238E27FC236}">
                <a16:creationId xmlns:a16="http://schemas.microsoft.com/office/drawing/2014/main" id="{06D0F39D-9176-C847-AA2A-A5B15C3F38B4}"/>
              </a:ext>
            </a:extLst>
          </p:cNvPr>
          <p:cNvPicPr>
            <a:picLocks noChangeAspect="1"/>
          </p:cNvPicPr>
          <p:nvPr/>
        </p:nvPicPr>
        <p:blipFill>
          <a:blip r:embed="rId6"/>
          <a:stretch>
            <a:fillRect/>
          </a:stretch>
        </p:blipFill>
        <p:spPr>
          <a:xfrm>
            <a:off x="1" y="3705283"/>
            <a:ext cx="446114" cy="446114"/>
          </a:xfrm>
          <a:prstGeom prst="rect">
            <a:avLst/>
          </a:prstGeom>
        </p:spPr>
      </p:pic>
      <p:pic>
        <p:nvPicPr>
          <p:cNvPr id="28" name="Imagen 27">
            <a:extLst>
              <a:ext uri="{FF2B5EF4-FFF2-40B4-BE49-F238E27FC236}">
                <a16:creationId xmlns:a16="http://schemas.microsoft.com/office/drawing/2014/main" id="{5765D525-F706-1D46-A4CC-7A5C6EA46D27}"/>
              </a:ext>
            </a:extLst>
          </p:cNvPr>
          <p:cNvPicPr>
            <a:picLocks noChangeAspect="1"/>
          </p:cNvPicPr>
          <p:nvPr/>
        </p:nvPicPr>
        <p:blipFill>
          <a:blip r:embed="rId6"/>
          <a:stretch>
            <a:fillRect/>
          </a:stretch>
        </p:blipFill>
        <p:spPr>
          <a:xfrm>
            <a:off x="7642" y="4264547"/>
            <a:ext cx="446114" cy="446114"/>
          </a:xfrm>
          <a:prstGeom prst="rect">
            <a:avLst/>
          </a:prstGeom>
        </p:spPr>
      </p:pic>
      <p:pic>
        <p:nvPicPr>
          <p:cNvPr id="29" name="Imagen 28">
            <a:extLst>
              <a:ext uri="{FF2B5EF4-FFF2-40B4-BE49-F238E27FC236}">
                <a16:creationId xmlns:a16="http://schemas.microsoft.com/office/drawing/2014/main" id="{BC4DF0BC-428A-384C-8A5A-407CF3554385}"/>
              </a:ext>
            </a:extLst>
          </p:cNvPr>
          <p:cNvPicPr>
            <a:picLocks noChangeAspect="1"/>
          </p:cNvPicPr>
          <p:nvPr/>
        </p:nvPicPr>
        <p:blipFill>
          <a:blip r:embed="rId6"/>
          <a:stretch>
            <a:fillRect/>
          </a:stretch>
        </p:blipFill>
        <p:spPr>
          <a:xfrm>
            <a:off x="7642" y="4768979"/>
            <a:ext cx="446114" cy="446114"/>
          </a:xfrm>
          <a:prstGeom prst="rect">
            <a:avLst/>
          </a:prstGeom>
        </p:spPr>
      </p:pic>
      <p:pic>
        <p:nvPicPr>
          <p:cNvPr id="30" name="Imagen 29">
            <a:extLst>
              <a:ext uri="{FF2B5EF4-FFF2-40B4-BE49-F238E27FC236}">
                <a16:creationId xmlns:a16="http://schemas.microsoft.com/office/drawing/2014/main" id="{59E532CB-59F5-664E-B4FC-A3B7A3BEC702}"/>
              </a:ext>
            </a:extLst>
          </p:cNvPr>
          <p:cNvPicPr>
            <a:picLocks noChangeAspect="1"/>
          </p:cNvPicPr>
          <p:nvPr/>
        </p:nvPicPr>
        <p:blipFill>
          <a:blip r:embed="rId6"/>
          <a:stretch>
            <a:fillRect/>
          </a:stretch>
        </p:blipFill>
        <p:spPr>
          <a:xfrm>
            <a:off x="7642" y="5296888"/>
            <a:ext cx="446114" cy="446114"/>
          </a:xfrm>
          <a:prstGeom prst="rect">
            <a:avLst/>
          </a:prstGeom>
        </p:spPr>
      </p:pic>
      <p:pic>
        <p:nvPicPr>
          <p:cNvPr id="31" name="Imagen 30">
            <a:extLst>
              <a:ext uri="{FF2B5EF4-FFF2-40B4-BE49-F238E27FC236}">
                <a16:creationId xmlns:a16="http://schemas.microsoft.com/office/drawing/2014/main" id="{68684428-88D2-E142-B3EE-036FBD663060}"/>
              </a:ext>
            </a:extLst>
          </p:cNvPr>
          <p:cNvPicPr>
            <a:picLocks noChangeAspect="1"/>
          </p:cNvPicPr>
          <p:nvPr/>
        </p:nvPicPr>
        <p:blipFill>
          <a:blip r:embed="rId6"/>
          <a:stretch>
            <a:fillRect/>
          </a:stretch>
        </p:blipFill>
        <p:spPr>
          <a:xfrm>
            <a:off x="7642" y="5796906"/>
            <a:ext cx="446114" cy="446114"/>
          </a:xfrm>
          <a:prstGeom prst="rect">
            <a:avLst/>
          </a:prstGeom>
        </p:spPr>
      </p:pic>
      <p:pic>
        <p:nvPicPr>
          <p:cNvPr id="32" name="Imagen 31">
            <a:extLst>
              <a:ext uri="{FF2B5EF4-FFF2-40B4-BE49-F238E27FC236}">
                <a16:creationId xmlns:a16="http://schemas.microsoft.com/office/drawing/2014/main" id="{A92259A0-929B-4540-B71C-85176DD14A57}"/>
              </a:ext>
            </a:extLst>
          </p:cNvPr>
          <p:cNvPicPr>
            <a:picLocks noChangeAspect="1"/>
          </p:cNvPicPr>
          <p:nvPr/>
        </p:nvPicPr>
        <p:blipFill>
          <a:blip r:embed="rId6"/>
          <a:stretch>
            <a:fillRect/>
          </a:stretch>
        </p:blipFill>
        <p:spPr>
          <a:xfrm>
            <a:off x="7642" y="6323877"/>
            <a:ext cx="446114" cy="446114"/>
          </a:xfrm>
          <a:prstGeom prst="rect">
            <a:avLst/>
          </a:prstGeom>
        </p:spPr>
      </p:pic>
      <p:pic>
        <p:nvPicPr>
          <p:cNvPr id="33" name="Imagen 32">
            <a:extLst>
              <a:ext uri="{FF2B5EF4-FFF2-40B4-BE49-F238E27FC236}">
                <a16:creationId xmlns:a16="http://schemas.microsoft.com/office/drawing/2014/main" id="{C8BB28DA-624F-6A45-92DE-75682227CC2D}"/>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958828" y="6412486"/>
            <a:ext cx="2139823" cy="407054"/>
          </a:xfrm>
          <a:prstGeom prst="rect">
            <a:avLst/>
          </a:prstGeom>
        </p:spPr>
      </p:pic>
    </p:spTree>
    <p:extLst>
      <p:ext uri="{BB962C8B-B14F-4D97-AF65-F5344CB8AC3E}">
        <p14:creationId xmlns:p14="http://schemas.microsoft.com/office/powerpoint/2010/main" val="3731552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rma libre 14">
            <a:extLst>
              <a:ext uri="{FF2B5EF4-FFF2-40B4-BE49-F238E27FC236}">
                <a16:creationId xmlns:a16="http://schemas.microsoft.com/office/drawing/2014/main" id="{99ED76F1-EA45-2D4C-912D-0E8E99B5F79F}"/>
              </a:ext>
            </a:extLst>
          </p:cNvPr>
          <p:cNvSpPr/>
          <p:nvPr/>
        </p:nvSpPr>
        <p:spPr>
          <a:xfrm rot="623920">
            <a:off x="143831" y="3941538"/>
            <a:ext cx="9225634" cy="1152508"/>
          </a:xfrm>
          <a:custGeom>
            <a:avLst/>
            <a:gdLst>
              <a:gd name="connsiteX0" fmla="*/ 0 w 6768791"/>
              <a:gd name="connsiteY0" fmla="*/ 1215483 h 1367640"/>
              <a:gd name="connsiteX1" fmla="*/ 2999678 w 6768791"/>
              <a:gd name="connsiteY1" fmla="*/ 1260087 h 1367640"/>
              <a:gd name="connsiteX2" fmla="*/ 6768791 w 6768791"/>
              <a:gd name="connsiteY2" fmla="*/ 0 h 1367640"/>
            </a:gdLst>
            <a:ahLst/>
            <a:cxnLst>
              <a:cxn ang="0">
                <a:pos x="connsiteX0" y="connsiteY0"/>
              </a:cxn>
              <a:cxn ang="0">
                <a:pos x="connsiteX1" y="connsiteY1"/>
              </a:cxn>
              <a:cxn ang="0">
                <a:pos x="connsiteX2" y="connsiteY2"/>
              </a:cxn>
            </a:cxnLst>
            <a:rect l="l" t="t" r="r" b="b"/>
            <a:pathLst>
              <a:path w="6768791" h="1367640">
                <a:moveTo>
                  <a:pt x="0" y="1215483"/>
                </a:moveTo>
                <a:cubicBezTo>
                  <a:pt x="935773" y="1339075"/>
                  <a:pt x="1871546" y="1462667"/>
                  <a:pt x="2999678" y="1260087"/>
                </a:cubicBezTo>
                <a:cubicBezTo>
                  <a:pt x="4127810" y="1057507"/>
                  <a:pt x="5448300" y="528753"/>
                  <a:pt x="6768791" y="0"/>
                </a:cubicBezTo>
              </a:path>
            </a:pathLst>
          </a:custGeom>
          <a:no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92D050"/>
              </a:solidFill>
            </a:endParaRPr>
          </a:p>
        </p:txBody>
      </p:sp>
      <p:graphicFrame>
        <p:nvGraphicFramePr>
          <p:cNvPr id="4" name="Marcador de contenido 3">
            <a:extLst>
              <a:ext uri="{FF2B5EF4-FFF2-40B4-BE49-F238E27FC236}">
                <a16:creationId xmlns:a16="http://schemas.microsoft.com/office/drawing/2014/main" id="{E5264932-5520-FE4C-AAFB-D664BC35CFA0}"/>
              </a:ext>
            </a:extLst>
          </p:cNvPr>
          <p:cNvGraphicFramePr>
            <a:graphicFrameLocks noGrp="1"/>
          </p:cNvGraphicFramePr>
          <p:nvPr>
            <p:ph idx="1"/>
            <p:extLst>
              <p:ext uri="{D42A27DB-BD31-4B8C-83A1-F6EECF244321}">
                <p14:modId xmlns:p14="http://schemas.microsoft.com/office/powerpoint/2010/main" val="3400109166"/>
              </p:ext>
            </p:extLst>
          </p:nvPr>
        </p:nvGraphicFramePr>
        <p:xfrm>
          <a:off x="2756648" y="267268"/>
          <a:ext cx="9188146" cy="6145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ángulo 8">
            <a:extLst>
              <a:ext uri="{FF2B5EF4-FFF2-40B4-BE49-F238E27FC236}">
                <a16:creationId xmlns:a16="http://schemas.microsoft.com/office/drawing/2014/main" id="{1CA5C113-89BF-0247-A726-DE5D6CCAEC54}"/>
              </a:ext>
            </a:extLst>
          </p:cNvPr>
          <p:cNvSpPr/>
          <p:nvPr/>
        </p:nvSpPr>
        <p:spPr>
          <a:xfrm>
            <a:off x="0" y="36436"/>
            <a:ext cx="7579319"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4. Estrategias y recursos para el proceso educativo</a:t>
            </a:r>
          </a:p>
        </p:txBody>
      </p:sp>
      <p:pic>
        <p:nvPicPr>
          <p:cNvPr id="10" name="Imagen 9">
            <a:extLst>
              <a:ext uri="{FF2B5EF4-FFF2-40B4-BE49-F238E27FC236}">
                <a16:creationId xmlns:a16="http://schemas.microsoft.com/office/drawing/2014/main" id="{FF21F67D-48E2-694F-A758-FA67BFAE7053}"/>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15581" y="6208959"/>
            <a:ext cx="2139823" cy="407054"/>
          </a:xfrm>
          <a:prstGeom prst="rect">
            <a:avLst/>
          </a:prstGeom>
        </p:spPr>
      </p:pic>
      <p:pic>
        <p:nvPicPr>
          <p:cNvPr id="7" name="Imagen 6">
            <a:extLst>
              <a:ext uri="{FF2B5EF4-FFF2-40B4-BE49-F238E27FC236}">
                <a16:creationId xmlns:a16="http://schemas.microsoft.com/office/drawing/2014/main" id="{1A8077EE-81BD-BD4C-994E-36D5633ABAE4}"/>
              </a:ext>
            </a:extLst>
          </p:cNvPr>
          <p:cNvPicPr>
            <a:picLocks noChangeAspect="1"/>
          </p:cNvPicPr>
          <p:nvPr/>
        </p:nvPicPr>
        <p:blipFill>
          <a:blip r:embed="rId8"/>
          <a:stretch>
            <a:fillRect/>
          </a:stretch>
        </p:blipFill>
        <p:spPr>
          <a:xfrm>
            <a:off x="5450541" y="1264024"/>
            <a:ext cx="954741" cy="954741"/>
          </a:xfrm>
          <a:prstGeom prst="rect">
            <a:avLst/>
          </a:prstGeom>
        </p:spPr>
      </p:pic>
      <p:pic>
        <p:nvPicPr>
          <p:cNvPr id="8" name="Imagen 7">
            <a:extLst>
              <a:ext uri="{FF2B5EF4-FFF2-40B4-BE49-F238E27FC236}">
                <a16:creationId xmlns:a16="http://schemas.microsoft.com/office/drawing/2014/main" id="{924E0A44-72A2-5643-B49B-34A794BEDED1}"/>
              </a:ext>
            </a:extLst>
          </p:cNvPr>
          <p:cNvPicPr>
            <a:picLocks noChangeAspect="1"/>
          </p:cNvPicPr>
          <p:nvPr/>
        </p:nvPicPr>
        <p:blipFill>
          <a:blip r:embed="rId9"/>
          <a:stretch>
            <a:fillRect/>
          </a:stretch>
        </p:blipFill>
        <p:spPr>
          <a:xfrm>
            <a:off x="9099175" y="1264024"/>
            <a:ext cx="1008529" cy="1008529"/>
          </a:xfrm>
          <a:prstGeom prst="rect">
            <a:avLst/>
          </a:prstGeom>
        </p:spPr>
      </p:pic>
    </p:spTree>
    <p:extLst>
      <p:ext uri="{BB962C8B-B14F-4D97-AF65-F5344CB8AC3E}">
        <p14:creationId xmlns:p14="http://schemas.microsoft.com/office/powerpoint/2010/main" val="935638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4" name="Google Shape;104;p14"/>
          <p:cNvSpPr txBox="1"/>
          <p:nvPr/>
        </p:nvSpPr>
        <p:spPr>
          <a:xfrm>
            <a:off x="1628882" y="879860"/>
            <a:ext cx="523769" cy="577081"/>
          </a:xfrm>
          <a:prstGeom prst="rect">
            <a:avLst/>
          </a:prstGeom>
          <a:noFill/>
          <a:ln>
            <a:noFill/>
          </a:ln>
        </p:spPr>
        <p:txBody>
          <a:bodyPr spcFirstLastPara="1" wrap="square" lIns="68569" tIns="34275" rIns="68569" bIns="34275" anchor="t" anchorCtr="0">
            <a:noAutofit/>
          </a:bodyPr>
          <a:lstStyle/>
          <a:p>
            <a:r>
              <a:rPr lang="es-CO" sz="3300">
                <a:solidFill>
                  <a:schemeClr val="lt1"/>
                </a:solidFill>
                <a:latin typeface="Work Sans Thin" pitchFamily="2" charset="77"/>
                <a:ea typeface="Arial"/>
                <a:cs typeface="Arial"/>
                <a:sym typeface="Arial"/>
              </a:rPr>
              <a:t>1.</a:t>
            </a:r>
            <a:endParaRPr sz="1350">
              <a:latin typeface="Work Sans Thin" pitchFamily="2" charset="77"/>
            </a:endParaRPr>
          </a:p>
        </p:txBody>
      </p:sp>
      <p:sp>
        <p:nvSpPr>
          <p:cNvPr id="4" name="Rectángulo 3">
            <a:extLst>
              <a:ext uri="{FF2B5EF4-FFF2-40B4-BE49-F238E27FC236}">
                <a16:creationId xmlns:a16="http://schemas.microsoft.com/office/drawing/2014/main" id="{7A241A37-36DB-1B42-880C-8E5D02BBE29D}"/>
              </a:ext>
            </a:extLst>
          </p:cNvPr>
          <p:cNvSpPr/>
          <p:nvPr/>
        </p:nvSpPr>
        <p:spPr>
          <a:xfrm>
            <a:off x="5885964" y="1003384"/>
            <a:ext cx="1865585" cy="47376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latin typeface="Work Sans Thin" pitchFamily="2" charset="77"/>
            </a:endParaRPr>
          </a:p>
        </p:txBody>
      </p:sp>
      <p:pic>
        <p:nvPicPr>
          <p:cNvPr id="12" name="Imagen 11">
            <a:extLst>
              <a:ext uri="{FF2B5EF4-FFF2-40B4-BE49-F238E27FC236}">
                <a16:creationId xmlns:a16="http://schemas.microsoft.com/office/drawing/2014/main" id="{09AE4DDC-E22F-E24C-A560-6B86A98FC460}"/>
              </a:ext>
            </a:extLst>
          </p:cNvPr>
          <p:cNvPicPr>
            <a:picLocks noChangeAspect="1"/>
          </p:cNvPicPr>
          <p:nvPr/>
        </p:nvPicPr>
        <p:blipFill>
          <a:blip r:embed="rId3"/>
          <a:stretch>
            <a:fillRect/>
          </a:stretch>
        </p:blipFill>
        <p:spPr>
          <a:xfrm>
            <a:off x="6226561" y="1116324"/>
            <a:ext cx="1556900" cy="4379458"/>
          </a:xfrm>
          <a:prstGeom prst="rect">
            <a:avLst/>
          </a:prstGeom>
        </p:spPr>
      </p:pic>
      <p:sp>
        <p:nvSpPr>
          <p:cNvPr id="14" name="Rectángulo 13">
            <a:extLst>
              <a:ext uri="{FF2B5EF4-FFF2-40B4-BE49-F238E27FC236}">
                <a16:creationId xmlns:a16="http://schemas.microsoft.com/office/drawing/2014/main" id="{69CF54BD-A199-4F46-80E0-2FF96ECCED3C}"/>
              </a:ext>
            </a:extLst>
          </p:cNvPr>
          <p:cNvSpPr/>
          <p:nvPr/>
        </p:nvSpPr>
        <p:spPr>
          <a:xfrm>
            <a:off x="8964263" y="1003385"/>
            <a:ext cx="2913450" cy="48645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latin typeface="Work Sans Thin" pitchFamily="2" charset="77"/>
            </a:endParaRPr>
          </a:p>
        </p:txBody>
      </p:sp>
      <p:pic>
        <p:nvPicPr>
          <p:cNvPr id="15" name="Imagen 14">
            <a:extLst>
              <a:ext uri="{FF2B5EF4-FFF2-40B4-BE49-F238E27FC236}">
                <a16:creationId xmlns:a16="http://schemas.microsoft.com/office/drawing/2014/main" id="{CD13F4CB-1DFB-8E42-A7B7-2C38A890AC7F}"/>
              </a:ext>
            </a:extLst>
          </p:cNvPr>
          <p:cNvPicPr>
            <a:picLocks noChangeAspect="1"/>
          </p:cNvPicPr>
          <p:nvPr/>
        </p:nvPicPr>
        <p:blipFill rotWithShape="1">
          <a:blip r:embed="rId3"/>
          <a:srcRect b="47745"/>
          <a:stretch/>
        </p:blipFill>
        <p:spPr>
          <a:xfrm>
            <a:off x="8310277" y="1066834"/>
            <a:ext cx="3333703" cy="4737662"/>
          </a:xfrm>
          <a:prstGeom prst="rect">
            <a:avLst/>
          </a:prstGeom>
        </p:spPr>
      </p:pic>
      <p:pic>
        <p:nvPicPr>
          <p:cNvPr id="9" name="Imagen 8">
            <a:extLst>
              <a:ext uri="{FF2B5EF4-FFF2-40B4-BE49-F238E27FC236}">
                <a16:creationId xmlns:a16="http://schemas.microsoft.com/office/drawing/2014/main" id="{308909A4-80C2-D64A-A88F-5D91E57474A0}"/>
              </a:ext>
            </a:extLst>
          </p:cNvPr>
          <p:cNvPicPr>
            <a:picLocks noChangeAspect="1"/>
          </p:cNvPicPr>
          <p:nvPr/>
        </p:nvPicPr>
        <p:blipFill>
          <a:blip r:embed="rId4"/>
          <a:stretch>
            <a:fillRect/>
          </a:stretch>
        </p:blipFill>
        <p:spPr>
          <a:xfrm>
            <a:off x="546509" y="1821836"/>
            <a:ext cx="4881271" cy="3861042"/>
          </a:xfrm>
          <a:prstGeom prst="rect">
            <a:avLst/>
          </a:prstGeom>
        </p:spPr>
      </p:pic>
      <p:sp>
        <p:nvSpPr>
          <p:cNvPr id="2" name="CuadroTexto 1">
            <a:extLst>
              <a:ext uri="{FF2B5EF4-FFF2-40B4-BE49-F238E27FC236}">
                <a16:creationId xmlns:a16="http://schemas.microsoft.com/office/drawing/2014/main" id="{1049848D-5304-2C44-9F0D-D245F6069845}"/>
              </a:ext>
            </a:extLst>
          </p:cNvPr>
          <p:cNvSpPr txBox="1"/>
          <p:nvPr/>
        </p:nvSpPr>
        <p:spPr>
          <a:xfrm>
            <a:off x="1305286" y="6047774"/>
            <a:ext cx="6302715" cy="380873"/>
          </a:xfrm>
          <a:prstGeom prst="rect">
            <a:avLst/>
          </a:prstGeom>
          <a:noFill/>
        </p:spPr>
        <p:txBody>
          <a:bodyPr wrap="square" rtlCol="0">
            <a:spAutoFit/>
          </a:bodyPr>
          <a:lstStyle/>
          <a:p>
            <a:r>
              <a:rPr lang="es-CO" sz="1875" dirty="0">
                <a:latin typeface="Work Sans Thin" pitchFamily="2" charset="77"/>
                <a:hlinkClick r:id="rId5"/>
              </a:rPr>
              <a:t>http://contenidos.colombiaaprende.edu.co/</a:t>
            </a:r>
            <a:endParaRPr lang="es-CO" sz="1875" dirty="0">
              <a:latin typeface="Work Sans Thin" pitchFamily="2" charset="77"/>
            </a:endParaRPr>
          </a:p>
        </p:txBody>
      </p:sp>
      <p:sp>
        <p:nvSpPr>
          <p:cNvPr id="11" name="Rectángulo 10">
            <a:extLst>
              <a:ext uri="{FF2B5EF4-FFF2-40B4-BE49-F238E27FC236}">
                <a16:creationId xmlns:a16="http://schemas.microsoft.com/office/drawing/2014/main" id="{B76B9F3A-0B41-C748-911B-1FDD326605E9}"/>
              </a:ext>
            </a:extLst>
          </p:cNvPr>
          <p:cNvSpPr/>
          <p:nvPr/>
        </p:nvSpPr>
        <p:spPr>
          <a:xfrm>
            <a:off x="0" y="36436"/>
            <a:ext cx="7579319"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4. Estrategias y recursos para el proceso educativo</a:t>
            </a:r>
          </a:p>
        </p:txBody>
      </p:sp>
      <p:cxnSp>
        <p:nvCxnSpPr>
          <p:cNvPr id="13" name="Conector recto 12">
            <a:extLst>
              <a:ext uri="{FF2B5EF4-FFF2-40B4-BE49-F238E27FC236}">
                <a16:creationId xmlns:a16="http://schemas.microsoft.com/office/drawing/2014/main" id="{23D4ADBD-E1B7-3D46-ACF7-7E8D9E2562CF}"/>
              </a:ext>
            </a:extLst>
          </p:cNvPr>
          <p:cNvCxnSpPr>
            <a:cxnSpLocks/>
          </p:cNvCxnSpPr>
          <p:nvPr/>
        </p:nvCxnSpPr>
        <p:spPr>
          <a:xfrm flipH="1">
            <a:off x="5428784" y="1434014"/>
            <a:ext cx="9968" cy="4370482"/>
          </a:xfrm>
          <a:prstGeom prst="line">
            <a:avLst/>
          </a:prstGeom>
          <a:ln>
            <a:solidFill>
              <a:srgbClr val="FF108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861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97BC54F-6E52-7B44-BBE2-F8716DC1FC44}"/>
              </a:ext>
            </a:extLst>
          </p:cNvPr>
          <p:cNvPicPr>
            <a:picLocks noChangeAspect="1"/>
          </p:cNvPicPr>
          <p:nvPr/>
        </p:nvPicPr>
        <p:blipFill>
          <a:blip r:embed="rId2">
            <a:alphaModFix amt="20000"/>
          </a:blip>
          <a:stretch>
            <a:fillRect/>
          </a:stretch>
        </p:blipFill>
        <p:spPr>
          <a:xfrm>
            <a:off x="40341" y="1438834"/>
            <a:ext cx="4518213" cy="4518213"/>
          </a:xfrm>
          <a:prstGeom prst="rect">
            <a:avLst/>
          </a:prstGeom>
        </p:spPr>
      </p:pic>
      <p:sp>
        <p:nvSpPr>
          <p:cNvPr id="12" name="Rectángulo 11">
            <a:extLst>
              <a:ext uri="{FF2B5EF4-FFF2-40B4-BE49-F238E27FC236}">
                <a16:creationId xmlns:a16="http://schemas.microsoft.com/office/drawing/2014/main" id="{133E1C75-8534-F94E-92A6-AF66C9D8C385}"/>
              </a:ext>
            </a:extLst>
          </p:cNvPr>
          <p:cNvSpPr/>
          <p:nvPr/>
        </p:nvSpPr>
        <p:spPr>
          <a:xfrm>
            <a:off x="0" y="36436"/>
            <a:ext cx="7579319"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4. Estrategias y recursos para el proceso educativo</a:t>
            </a:r>
          </a:p>
        </p:txBody>
      </p:sp>
      <p:pic>
        <p:nvPicPr>
          <p:cNvPr id="14" name="Imagen 13">
            <a:extLst>
              <a:ext uri="{FF2B5EF4-FFF2-40B4-BE49-F238E27FC236}">
                <a16:creationId xmlns:a16="http://schemas.microsoft.com/office/drawing/2014/main" id="{2AB47151-3F5F-894E-9FA0-55B836FAA5D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3799" y="6450946"/>
            <a:ext cx="2139823" cy="407054"/>
          </a:xfrm>
          <a:prstGeom prst="rect">
            <a:avLst/>
          </a:prstGeom>
        </p:spPr>
      </p:pic>
      <p:pic>
        <p:nvPicPr>
          <p:cNvPr id="6" name="Imagen 5">
            <a:extLst>
              <a:ext uri="{FF2B5EF4-FFF2-40B4-BE49-F238E27FC236}">
                <a16:creationId xmlns:a16="http://schemas.microsoft.com/office/drawing/2014/main" id="{EFC75AB6-5C56-5C49-8DDF-732A51DA7087}"/>
              </a:ext>
            </a:extLst>
          </p:cNvPr>
          <p:cNvPicPr>
            <a:picLocks noChangeAspect="1"/>
          </p:cNvPicPr>
          <p:nvPr/>
        </p:nvPicPr>
        <p:blipFill>
          <a:blip r:embed="rId4"/>
          <a:stretch>
            <a:fillRect/>
          </a:stretch>
        </p:blipFill>
        <p:spPr>
          <a:xfrm>
            <a:off x="3789659" y="1057860"/>
            <a:ext cx="8182613" cy="5393086"/>
          </a:xfrm>
          <a:prstGeom prst="rect">
            <a:avLst/>
          </a:prstGeom>
        </p:spPr>
      </p:pic>
    </p:spTree>
    <p:extLst>
      <p:ext uri="{BB962C8B-B14F-4D97-AF65-F5344CB8AC3E}">
        <p14:creationId xmlns:p14="http://schemas.microsoft.com/office/powerpoint/2010/main" val="1082061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97BC54F-6E52-7B44-BBE2-F8716DC1FC44}"/>
              </a:ext>
            </a:extLst>
          </p:cNvPr>
          <p:cNvPicPr>
            <a:picLocks noChangeAspect="1"/>
          </p:cNvPicPr>
          <p:nvPr/>
        </p:nvPicPr>
        <p:blipFill>
          <a:blip r:embed="rId2">
            <a:alphaModFix amt="20000"/>
          </a:blip>
          <a:stretch>
            <a:fillRect/>
          </a:stretch>
        </p:blipFill>
        <p:spPr>
          <a:xfrm>
            <a:off x="40341" y="1438834"/>
            <a:ext cx="4518213" cy="4518213"/>
          </a:xfrm>
          <a:prstGeom prst="rect">
            <a:avLst/>
          </a:prstGeom>
        </p:spPr>
      </p:pic>
      <p:sp>
        <p:nvSpPr>
          <p:cNvPr id="12" name="Rectángulo 11">
            <a:extLst>
              <a:ext uri="{FF2B5EF4-FFF2-40B4-BE49-F238E27FC236}">
                <a16:creationId xmlns:a16="http://schemas.microsoft.com/office/drawing/2014/main" id="{133E1C75-8534-F94E-92A6-AF66C9D8C385}"/>
              </a:ext>
            </a:extLst>
          </p:cNvPr>
          <p:cNvSpPr/>
          <p:nvPr/>
        </p:nvSpPr>
        <p:spPr>
          <a:xfrm>
            <a:off x="0" y="36436"/>
            <a:ext cx="7579319"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4. Estrategias y recursos para el proceso educativo</a:t>
            </a:r>
          </a:p>
        </p:txBody>
      </p:sp>
      <p:pic>
        <p:nvPicPr>
          <p:cNvPr id="14" name="Imagen 13">
            <a:extLst>
              <a:ext uri="{FF2B5EF4-FFF2-40B4-BE49-F238E27FC236}">
                <a16:creationId xmlns:a16="http://schemas.microsoft.com/office/drawing/2014/main" id="{2AB47151-3F5F-894E-9FA0-55B836FAA5D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3799" y="6450946"/>
            <a:ext cx="2139823" cy="407054"/>
          </a:xfrm>
          <a:prstGeom prst="rect">
            <a:avLst/>
          </a:prstGeom>
        </p:spPr>
      </p:pic>
      <p:sp>
        <p:nvSpPr>
          <p:cNvPr id="7" name="CuadroTexto 6">
            <a:extLst>
              <a:ext uri="{FF2B5EF4-FFF2-40B4-BE49-F238E27FC236}">
                <a16:creationId xmlns:a16="http://schemas.microsoft.com/office/drawing/2014/main" id="{A86C3414-75FA-ED46-A519-B4C327C4FEA2}"/>
              </a:ext>
            </a:extLst>
          </p:cNvPr>
          <p:cNvSpPr txBox="1"/>
          <p:nvPr/>
        </p:nvSpPr>
        <p:spPr>
          <a:xfrm>
            <a:off x="2942872" y="6227661"/>
            <a:ext cx="4636447" cy="380873"/>
          </a:xfrm>
          <a:prstGeom prst="rect">
            <a:avLst/>
          </a:prstGeom>
          <a:noFill/>
        </p:spPr>
        <p:txBody>
          <a:bodyPr wrap="square" rtlCol="0">
            <a:spAutoFit/>
          </a:bodyPr>
          <a:lstStyle/>
          <a:p>
            <a:r>
              <a:rPr lang="es-CO" sz="1875" dirty="0">
                <a:hlinkClick r:id="rId4"/>
              </a:rPr>
              <a:t>http://contenidos.colombiaaprende.edu.co/</a:t>
            </a:r>
            <a:endParaRPr lang="es-CO" sz="1875" dirty="0"/>
          </a:p>
        </p:txBody>
      </p:sp>
      <p:pic>
        <p:nvPicPr>
          <p:cNvPr id="8" name="Imagen 7">
            <a:extLst>
              <a:ext uri="{FF2B5EF4-FFF2-40B4-BE49-F238E27FC236}">
                <a16:creationId xmlns:a16="http://schemas.microsoft.com/office/drawing/2014/main" id="{799DD317-B32C-D949-A4E2-F82C8AC82DE7}"/>
              </a:ext>
            </a:extLst>
          </p:cNvPr>
          <p:cNvPicPr>
            <a:picLocks noChangeAspect="1"/>
          </p:cNvPicPr>
          <p:nvPr/>
        </p:nvPicPr>
        <p:blipFill>
          <a:blip r:embed="rId5"/>
          <a:stretch>
            <a:fillRect/>
          </a:stretch>
        </p:blipFill>
        <p:spPr>
          <a:xfrm>
            <a:off x="3405791" y="977783"/>
            <a:ext cx="8786209" cy="4993481"/>
          </a:xfrm>
          <a:prstGeom prst="rect">
            <a:avLst/>
          </a:prstGeom>
        </p:spPr>
      </p:pic>
    </p:spTree>
    <p:extLst>
      <p:ext uri="{BB962C8B-B14F-4D97-AF65-F5344CB8AC3E}">
        <p14:creationId xmlns:p14="http://schemas.microsoft.com/office/powerpoint/2010/main" val="976914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133E1C75-8534-F94E-92A6-AF66C9D8C385}"/>
              </a:ext>
            </a:extLst>
          </p:cNvPr>
          <p:cNvSpPr/>
          <p:nvPr/>
        </p:nvSpPr>
        <p:spPr>
          <a:xfrm>
            <a:off x="0" y="36436"/>
            <a:ext cx="7579319"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4. Estrategias y recursos para el proceso educativo</a:t>
            </a:r>
          </a:p>
        </p:txBody>
      </p:sp>
      <p:pic>
        <p:nvPicPr>
          <p:cNvPr id="14" name="Imagen 13">
            <a:extLst>
              <a:ext uri="{FF2B5EF4-FFF2-40B4-BE49-F238E27FC236}">
                <a16:creationId xmlns:a16="http://schemas.microsoft.com/office/drawing/2014/main" id="{2AB47151-3F5F-894E-9FA0-55B836FAA5D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052177" y="6450946"/>
            <a:ext cx="2139823" cy="407054"/>
          </a:xfrm>
          <a:prstGeom prst="rect">
            <a:avLst/>
          </a:prstGeom>
        </p:spPr>
      </p:pic>
      <p:sp>
        <p:nvSpPr>
          <p:cNvPr id="9" name="Rectángulo 8">
            <a:extLst>
              <a:ext uri="{FF2B5EF4-FFF2-40B4-BE49-F238E27FC236}">
                <a16:creationId xmlns:a16="http://schemas.microsoft.com/office/drawing/2014/main" id="{BCEBE4F4-5BFA-8344-9ADB-7D9029BBE722}"/>
              </a:ext>
            </a:extLst>
          </p:cNvPr>
          <p:cNvSpPr/>
          <p:nvPr/>
        </p:nvSpPr>
        <p:spPr>
          <a:xfrm>
            <a:off x="234071" y="818524"/>
            <a:ext cx="5201600" cy="584775"/>
          </a:xfrm>
          <a:prstGeom prst="rect">
            <a:avLst/>
          </a:prstGeom>
        </p:spPr>
        <p:txBody>
          <a:bodyPr wrap="square" anchor="t">
            <a:spAutoFit/>
          </a:bodyPr>
          <a:lstStyle/>
          <a:p>
            <a:r>
              <a:rPr lang="es-CO" sz="3200" b="1" dirty="0">
                <a:solidFill>
                  <a:srgbClr val="005DA3"/>
                </a:solidFill>
                <a:latin typeface="Work Sans Thin" pitchFamily="2" charset="77"/>
                <a:cs typeface="Calibri"/>
              </a:rPr>
              <a:t>Contenidos de aliados</a:t>
            </a:r>
            <a:endParaRPr lang="es-AR" sz="2800" b="1" dirty="0">
              <a:solidFill>
                <a:srgbClr val="005DA3"/>
              </a:solidFill>
              <a:latin typeface="Work Sans Thin" pitchFamily="2" charset="77"/>
              <a:cs typeface="Calibri"/>
            </a:endParaRPr>
          </a:p>
        </p:txBody>
      </p:sp>
      <p:sp>
        <p:nvSpPr>
          <p:cNvPr id="15" name="CuadroTexto 14">
            <a:extLst>
              <a:ext uri="{FF2B5EF4-FFF2-40B4-BE49-F238E27FC236}">
                <a16:creationId xmlns:a16="http://schemas.microsoft.com/office/drawing/2014/main" id="{B8C17931-0AE4-1246-8E8A-AE7996A2E213}"/>
              </a:ext>
            </a:extLst>
          </p:cNvPr>
          <p:cNvSpPr txBox="1"/>
          <p:nvPr/>
        </p:nvSpPr>
        <p:spPr>
          <a:xfrm>
            <a:off x="298513" y="2656407"/>
            <a:ext cx="2474076" cy="3046988"/>
          </a:xfrm>
          <a:prstGeom prst="rect">
            <a:avLst/>
          </a:prstGeom>
          <a:noFill/>
        </p:spPr>
        <p:txBody>
          <a:bodyPr wrap="square" rtlCol="0">
            <a:spAutoFit/>
          </a:bodyPr>
          <a:lstStyle/>
          <a:p>
            <a:r>
              <a:rPr lang="es-CO" sz="1600" b="1" dirty="0">
                <a:solidFill>
                  <a:srgbClr val="3F65AA"/>
                </a:solidFill>
                <a:latin typeface="Work Sans Light" pitchFamily="2" charset="77"/>
                <a:cs typeface="Arial" panose="020B0604020202020204" pitchFamily="34" charset="0"/>
              </a:rPr>
              <a:t>CONTENIDOS:</a:t>
            </a:r>
          </a:p>
          <a:p>
            <a:endParaRPr lang="es-CO" sz="1600" dirty="0">
              <a:solidFill>
                <a:srgbClr val="3F65AA"/>
              </a:solidFill>
              <a:latin typeface="Work Sans Light" pitchFamily="2" charset="77"/>
              <a:cs typeface="Arial" panose="020B0604020202020204" pitchFamily="34" charset="0"/>
            </a:endParaRPr>
          </a:p>
          <a:p>
            <a:r>
              <a:rPr lang="es-CO" sz="1600" dirty="0">
                <a:solidFill>
                  <a:srgbClr val="3F65AA"/>
                </a:solidFill>
                <a:latin typeface="Work Sans Light" pitchFamily="2" charset="77"/>
                <a:cs typeface="Arial" panose="020B0604020202020204" pitchFamily="34" charset="0"/>
              </a:rPr>
              <a:t>Curso Sé genial en Internet y videojuego Interland</a:t>
            </a:r>
          </a:p>
          <a:p>
            <a:endParaRPr lang="es-CO" sz="1600" dirty="0">
              <a:solidFill>
                <a:srgbClr val="3F65AA"/>
              </a:solidFill>
              <a:latin typeface="Work Sans Light" pitchFamily="2" charset="77"/>
              <a:cs typeface="Arial" panose="020B0604020202020204" pitchFamily="34" charset="0"/>
            </a:endParaRPr>
          </a:p>
          <a:p>
            <a:r>
              <a:rPr lang="es-CO" sz="1600" b="1" dirty="0">
                <a:solidFill>
                  <a:srgbClr val="3F65AA"/>
                </a:solidFill>
                <a:latin typeface="Work Sans Light" pitchFamily="2" charset="77"/>
                <a:cs typeface="Arial" panose="020B0604020202020204" pitchFamily="34" charset="0"/>
              </a:rPr>
              <a:t>ENFOQUE TEMÁTICO:</a:t>
            </a:r>
          </a:p>
          <a:p>
            <a:endParaRPr lang="es-CO" sz="1600" dirty="0">
              <a:solidFill>
                <a:srgbClr val="3F65AA"/>
              </a:solidFill>
              <a:latin typeface="Work Sans Light" pitchFamily="2" charset="77"/>
              <a:cs typeface="Arial" panose="020B0604020202020204" pitchFamily="34" charset="0"/>
            </a:endParaRPr>
          </a:p>
          <a:p>
            <a:r>
              <a:rPr lang="es-CO" sz="1600" dirty="0">
                <a:solidFill>
                  <a:srgbClr val="3F65AA"/>
                </a:solidFill>
                <a:latin typeface="Work Sans Light" pitchFamily="2" charset="77"/>
                <a:cs typeface="Arial" panose="020B0604020202020204" pitchFamily="34" charset="0"/>
              </a:rPr>
              <a:t>Competencias ciudadanas, cultura digital, seguridad y confianza digital</a:t>
            </a:r>
          </a:p>
        </p:txBody>
      </p:sp>
      <p:sp>
        <p:nvSpPr>
          <p:cNvPr id="18" name="CuadroTexto 17">
            <a:extLst>
              <a:ext uri="{FF2B5EF4-FFF2-40B4-BE49-F238E27FC236}">
                <a16:creationId xmlns:a16="http://schemas.microsoft.com/office/drawing/2014/main" id="{33E2BEA3-63FE-E44E-9A85-A2B9EB953DA6}"/>
              </a:ext>
            </a:extLst>
          </p:cNvPr>
          <p:cNvSpPr txBox="1"/>
          <p:nvPr/>
        </p:nvSpPr>
        <p:spPr>
          <a:xfrm>
            <a:off x="3054811" y="2707718"/>
            <a:ext cx="2766225" cy="2554545"/>
          </a:xfrm>
          <a:prstGeom prst="rect">
            <a:avLst/>
          </a:prstGeom>
          <a:noFill/>
        </p:spPr>
        <p:txBody>
          <a:bodyPr wrap="square" rtlCol="0">
            <a:spAutoFit/>
          </a:bodyPr>
          <a:lstStyle/>
          <a:p>
            <a:r>
              <a:rPr lang="es-CO" sz="1600" b="1" dirty="0">
                <a:solidFill>
                  <a:srgbClr val="3F65AA"/>
                </a:solidFill>
                <a:latin typeface="Work Sans Light" pitchFamily="2" charset="77"/>
                <a:cs typeface="Arial" panose="020B0604020202020204" pitchFamily="34" charset="0"/>
              </a:rPr>
              <a:t>CONTENIDOS:</a:t>
            </a:r>
          </a:p>
          <a:p>
            <a:endParaRPr lang="es-CO" sz="1600" dirty="0">
              <a:solidFill>
                <a:srgbClr val="3F65AA"/>
              </a:solidFill>
              <a:latin typeface="Work Sans Light" pitchFamily="2" charset="77"/>
              <a:cs typeface="Arial" panose="020B0604020202020204" pitchFamily="34" charset="0"/>
            </a:endParaRPr>
          </a:p>
          <a:p>
            <a:r>
              <a:rPr lang="es-CO" sz="1600" dirty="0">
                <a:solidFill>
                  <a:srgbClr val="3F65AA"/>
                </a:solidFill>
                <a:latin typeface="Work Sans Light" pitchFamily="2" charset="77"/>
                <a:cs typeface="Arial" panose="020B0604020202020204" pitchFamily="34" charset="0"/>
              </a:rPr>
              <a:t>Videojuego Héroes del Bicentenario</a:t>
            </a:r>
          </a:p>
          <a:p>
            <a:endParaRPr lang="es-CO" sz="1600" dirty="0">
              <a:solidFill>
                <a:srgbClr val="3F65AA"/>
              </a:solidFill>
              <a:latin typeface="Work Sans Light" pitchFamily="2" charset="77"/>
              <a:cs typeface="Arial" panose="020B0604020202020204" pitchFamily="34" charset="0"/>
            </a:endParaRPr>
          </a:p>
          <a:p>
            <a:r>
              <a:rPr lang="es-CO" sz="1600" b="1" dirty="0">
                <a:solidFill>
                  <a:srgbClr val="3F65AA"/>
                </a:solidFill>
                <a:latin typeface="Work Sans Light" pitchFamily="2" charset="77"/>
                <a:cs typeface="Arial" panose="020B0604020202020204" pitchFamily="34" charset="0"/>
              </a:rPr>
              <a:t>ENFOQUE TEMÁTICO:</a:t>
            </a:r>
          </a:p>
          <a:p>
            <a:endParaRPr lang="es-CO" sz="1600" dirty="0">
              <a:solidFill>
                <a:srgbClr val="3F65AA"/>
              </a:solidFill>
              <a:latin typeface="Work Sans Light" pitchFamily="2" charset="77"/>
              <a:cs typeface="Arial" panose="020B0604020202020204" pitchFamily="34" charset="0"/>
            </a:endParaRPr>
          </a:p>
          <a:p>
            <a:r>
              <a:rPr lang="es-CO" sz="1600" dirty="0">
                <a:solidFill>
                  <a:srgbClr val="3F65AA"/>
                </a:solidFill>
                <a:latin typeface="Work Sans Light" pitchFamily="2" charset="77"/>
                <a:cs typeface="Arial" panose="020B0604020202020204" pitchFamily="34" charset="0"/>
              </a:rPr>
              <a:t>Competencias ciudadanas, competencias básicas</a:t>
            </a:r>
          </a:p>
        </p:txBody>
      </p:sp>
      <p:sp>
        <p:nvSpPr>
          <p:cNvPr id="21" name="CuadroTexto 20">
            <a:extLst>
              <a:ext uri="{FF2B5EF4-FFF2-40B4-BE49-F238E27FC236}">
                <a16:creationId xmlns:a16="http://schemas.microsoft.com/office/drawing/2014/main" id="{91246299-BCE8-5C46-A27E-07D30B1FA00D}"/>
              </a:ext>
            </a:extLst>
          </p:cNvPr>
          <p:cNvSpPr txBox="1"/>
          <p:nvPr/>
        </p:nvSpPr>
        <p:spPr>
          <a:xfrm>
            <a:off x="6136560" y="2656407"/>
            <a:ext cx="2653230" cy="2800767"/>
          </a:xfrm>
          <a:prstGeom prst="rect">
            <a:avLst/>
          </a:prstGeom>
          <a:noFill/>
        </p:spPr>
        <p:txBody>
          <a:bodyPr wrap="square" rtlCol="0">
            <a:spAutoFit/>
          </a:bodyPr>
          <a:lstStyle/>
          <a:p>
            <a:r>
              <a:rPr lang="es-CO" sz="1600" b="1" dirty="0">
                <a:solidFill>
                  <a:srgbClr val="3F65AA"/>
                </a:solidFill>
                <a:latin typeface="Work Sans Light" pitchFamily="2" charset="77"/>
                <a:cs typeface="Arial" panose="020B0604020202020204" pitchFamily="34" charset="0"/>
              </a:rPr>
              <a:t>CONTENIDOS:</a:t>
            </a:r>
          </a:p>
          <a:p>
            <a:endParaRPr lang="es-CO" sz="1600" dirty="0">
              <a:solidFill>
                <a:srgbClr val="3F65AA"/>
              </a:solidFill>
              <a:latin typeface="Work Sans Light" pitchFamily="2" charset="77"/>
              <a:cs typeface="Arial" panose="020B0604020202020204" pitchFamily="34" charset="0"/>
            </a:endParaRPr>
          </a:p>
          <a:p>
            <a:r>
              <a:rPr lang="es-CO" sz="1600" dirty="0">
                <a:solidFill>
                  <a:srgbClr val="3F65AA"/>
                </a:solidFill>
                <a:latin typeface="Work Sans Light" pitchFamily="2" charset="77"/>
                <a:cs typeface="Arial" panose="020B0604020202020204" pitchFamily="34" charset="0"/>
              </a:rPr>
              <a:t>Webserie Patchers, guardianes del internet</a:t>
            </a:r>
          </a:p>
          <a:p>
            <a:endParaRPr lang="es-CO" sz="1600" dirty="0">
              <a:solidFill>
                <a:srgbClr val="3F65AA"/>
              </a:solidFill>
              <a:latin typeface="Work Sans Light" pitchFamily="2" charset="77"/>
              <a:cs typeface="Arial" panose="020B0604020202020204" pitchFamily="34" charset="0"/>
            </a:endParaRPr>
          </a:p>
          <a:p>
            <a:r>
              <a:rPr lang="es-CO" sz="1600" b="1" dirty="0">
                <a:solidFill>
                  <a:srgbClr val="3F65AA"/>
                </a:solidFill>
                <a:latin typeface="Work Sans Light" pitchFamily="2" charset="77"/>
                <a:cs typeface="Arial" panose="020B0604020202020204" pitchFamily="34" charset="0"/>
              </a:rPr>
              <a:t>ENFOQUE TEMÁTICO:</a:t>
            </a:r>
          </a:p>
          <a:p>
            <a:endParaRPr lang="es-CO" sz="1600" b="1" dirty="0">
              <a:solidFill>
                <a:srgbClr val="3F65AA"/>
              </a:solidFill>
              <a:latin typeface="Work Sans Light" pitchFamily="2" charset="77"/>
              <a:cs typeface="Arial" panose="020B0604020202020204" pitchFamily="34" charset="0"/>
            </a:endParaRPr>
          </a:p>
          <a:p>
            <a:r>
              <a:rPr lang="es-CO" sz="1600" dirty="0">
                <a:solidFill>
                  <a:srgbClr val="3F65AA"/>
                </a:solidFill>
                <a:latin typeface="Work Sans Light" pitchFamily="2" charset="77"/>
                <a:cs typeface="Arial" panose="020B0604020202020204" pitchFamily="34" charset="0"/>
              </a:rPr>
              <a:t>Competencias ciudadanas, cultura digital, seguridad y confianza digital</a:t>
            </a:r>
          </a:p>
        </p:txBody>
      </p:sp>
      <p:grpSp>
        <p:nvGrpSpPr>
          <p:cNvPr id="22" name="Grupo 21">
            <a:extLst>
              <a:ext uri="{FF2B5EF4-FFF2-40B4-BE49-F238E27FC236}">
                <a16:creationId xmlns:a16="http://schemas.microsoft.com/office/drawing/2014/main" id="{80B551B1-C364-2A43-8ED4-3CD3113D2342}"/>
              </a:ext>
            </a:extLst>
          </p:cNvPr>
          <p:cNvGrpSpPr/>
          <p:nvPr/>
        </p:nvGrpSpPr>
        <p:grpSpPr>
          <a:xfrm>
            <a:off x="9151970" y="2407157"/>
            <a:ext cx="2464663" cy="2703352"/>
            <a:chOff x="9446833" y="1116283"/>
            <a:chExt cx="3286216" cy="3604469"/>
          </a:xfrm>
        </p:grpSpPr>
        <p:sp>
          <p:nvSpPr>
            <p:cNvPr id="23" name="Rectángulo 76">
              <a:extLst>
                <a:ext uri="{FF2B5EF4-FFF2-40B4-BE49-F238E27FC236}">
                  <a16:creationId xmlns:a16="http://schemas.microsoft.com/office/drawing/2014/main" id="{37351172-A605-EF42-8FEE-7461CBD1C45C}"/>
                </a:ext>
              </a:extLst>
            </p:cNvPr>
            <p:cNvSpPr/>
            <p:nvPr/>
          </p:nvSpPr>
          <p:spPr>
            <a:xfrm>
              <a:off x="9501878" y="1116283"/>
              <a:ext cx="2519999" cy="615553"/>
            </a:xfrm>
            <a:prstGeom prst="rect">
              <a:avLst/>
            </a:prstGeom>
          </p:spPr>
          <p:txBody>
            <a:bodyPr wrap="square" anchor="t">
              <a:spAutoFit/>
            </a:bodyPr>
            <a:lstStyle/>
            <a:p>
              <a:endParaRPr lang="es-AR" sz="2400" dirty="0">
                <a:solidFill>
                  <a:srgbClr val="E43866"/>
                </a:solidFill>
                <a:latin typeface="Work Sans Light" pitchFamily="2" charset="77"/>
              </a:endParaRPr>
            </a:p>
          </p:txBody>
        </p:sp>
        <p:sp>
          <p:nvSpPr>
            <p:cNvPr id="24" name="CuadroTexto 23">
              <a:extLst>
                <a:ext uri="{FF2B5EF4-FFF2-40B4-BE49-F238E27FC236}">
                  <a16:creationId xmlns:a16="http://schemas.microsoft.com/office/drawing/2014/main" id="{0BAB7AEF-DA0A-4448-A9E0-AF23915280AB}"/>
                </a:ext>
              </a:extLst>
            </p:cNvPr>
            <p:cNvSpPr txBox="1"/>
            <p:nvPr/>
          </p:nvSpPr>
          <p:spPr>
            <a:xfrm>
              <a:off x="9446833" y="1314692"/>
              <a:ext cx="3286216" cy="3406060"/>
            </a:xfrm>
            <a:prstGeom prst="rect">
              <a:avLst/>
            </a:prstGeom>
            <a:noFill/>
          </p:spPr>
          <p:txBody>
            <a:bodyPr wrap="square" rtlCol="0">
              <a:spAutoFit/>
            </a:bodyPr>
            <a:lstStyle/>
            <a:p>
              <a:r>
                <a:rPr lang="es-CO" sz="1600" b="1" dirty="0">
                  <a:solidFill>
                    <a:srgbClr val="3F65AA"/>
                  </a:solidFill>
                  <a:latin typeface="Work Sans Light" pitchFamily="2" charset="77"/>
                  <a:cs typeface="Arial" panose="020B0604020202020204" pitchFamily="34" charset="0"/>
                </a:rPr>
                <a:t>CONTENIDOS:</a:t>
              </a:r>
            </a:p>
            <a:p>
              <a:endParaRPr lang="es-CO" sz="1600" dirty="0">
                <a:solidFill>
                  <a:srgbClr val="3F65AA"/>
                </a:solidFill>
                <a:latin typeface="Work Sans Light" pitchFamily="2" charset="77"/>
                <a:cs typeface="Arial" panose="020B0604020202020204" pitchFamily="34" charset="0"/>
              </a:endParaRPr>
            </a:p>
            <a:p>
              <a:r>
                <a:rPr lang="es-CO" sz="1600" dirty="0">
                  <a:solidFill>
                    <a:srgbClr val="3F65AA"/>
                  </a:solidFill>
                  <a:latin typeface="Work Sans Light" pitchFamily="2" charset="77"/>
                  <a:cs typeface="Arial" panose="020B0604020202020204" pitchFamily="34" charset="0"/>
                </a:rPr>
                <a:t>Portal de Medios con más de 4 mil recursos educativos digitales abiertos.</a:t>
              </a:r>
            </a:p>
            <a:p>
              <a:endParaRPr lang="es-CO" sz="1600" dirty="0">
                <a:solidFill>
                  <a:srgbClr val="3F65AA"/>
                </a:solidFill>
                <a:latin typeface="Work Sans Light" pitchFamily="2" charset="77"/>
                <a:cs typeface="Arial" panose="020B0604020202020204" pitchFamily="34" charset="0"/>
              </a:endParaRPr>
            </a:p>
            <a:p>
              <a:r>
                <a:rPr lang="es-CO" sz="1600" b="1" dirty="0">
                  <a:solidFill>
                    <a:srgbClr val="3F65AA"/>
                  </a:solidFill>
                  <a:latin typeface="Work Sans Light" pitchFamily="2" charset="77"/>
                  <a:cs typeface="Arial" panose="020B0604020202020204" pitchFamily="34" charset="0"/>
                </a:rPr>
                <a:t>ENFOQUE TEMÁTICO:</a:t>
              </a:r>
            </a:p>
            <a:p>
              <a:endParaRPr lang="es-CO" sz="1600" dirty="0">
                <a:solidFill>
                  <a:srgbClr val="3F65AA"/>
                </a:solidFill>
                <a:latin typeface="Work Sans Light" pitchFamily="2" charset="77"/>
                <a:cs typeface="Arial" panose="020B0604020202020204" pitchFamily="34" charset="0"/>
              </a:endParaRPr>
            </a:p>
            <a:p>
              <a:r>
                <a:rPr lang="es-CO" sz="1600" dirty="0">
                  <a:solidFill>
                    <a:srgbClr val="3F65AA"/>
                  </a:solidFill>
                  <a:latin typeface="Work Sans Light" pitchFamily="2" charset="77"/>
                  <a:cs typeface="Arial" panose="020B0604020202020204" pitchFamily="34" charset="0"/>
                </a:rPr>
                <a:t>STEM + A</a:t>
              </a:r>
            </a:p>
          </p:txBody>
        </p:sp>
      </p:grpSp>
      <p:cxnSp>
        <p:nvCxnSpPr>
          <p:cNvPr id="25" name="Conector recto 24">
            <a:extLst>
              <a:ext uri="{FF2B5EF4-FFF2-40B4-BE49-F238E27FC236}">
                <a16:creationId xmlns:a16="http://schemas.microsoft.com/office/drawing/2014/main" id="{5D03AC5D-D62F-324C-AB0F-B487E63139F3}"/>
              </a:ext>
            </a:extLst>
          </p:cNvPr>
          <p:cNvCxnSpPr/>
          <p:nvPr/>
        </p:nvCxnSpPr>
        <p:spPr>
          <a:xfrm>
            <a:off x="2736969" y="1803467"/>
            <a:ext cx="0" cy="42203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A4D125F1-759D-E44C-9D43-13F9E7B0264E}"/>
              </a:ext>
            </a:extLst>
          </p:cNvPr>
          <p:cNvCxnSpPr/>
          <p:nvPr/>
        </p:nvCxnSpPr>
        <p:spPr>
          <a:xfrm>
            <a:off x="5988424" y="1888283"/>
            <a:ext cx="0" cy="42203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1C031A4B-073F-CE4D-BC77-E9378F43BEAA}"/>
              </a:ext>
            </a:extLst>
          </p:cNvPr>
          <p:cNvCxnSpPr/>
          <p:nvPr/>
        </p:nvCxnSpPr>
        <p:spPr>
          <a:xfrm>
            <a:off x="8937925" y="2308498"/>
            <a:ext cx="0" cy="4220308"/>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17B81515-2EC5-9D4D-A09F-B64F2CB8A92C}"/>
              </a:ext>
            </a:extLst>
          </p:cNvPr>
          <p:cNvPicPr>
            <a:picLocks noChangeAspect="1"/>
          </p:cNvPicPr>
          <p:nvPr/>
        </p:nvPicPr>
        <p:blipFill>
          <a:blip r:embed="rId3"/>
          <a:stretch>
            <a:fillRect/>
          </a:stretch>
        </p:blipFill>
        <p:spPr>
          <a:xfrm>
            <a:off x="780658" y="1803467"/>
            <a:ext cx="1447800" cy="618987"/>
          </a:xfrm>
          <a:prstGeom prst="rect">
            <a:avLst/>
          </a:prstGeom>
        </p:spPr>
      </p:pic>
      <p:pic>
        <p:nvPicPr>
          <p:cNvPr id="4" name="Imagen 3">
            <a:extLst>
              <a:ext uri="{FF2B5EF4-FFF2-40B4-BE49-F238E27FC236}">
                <a16:creationId xmlns:a16="http://schemas.microsoft.com/office/drawing/2014/main" id="{CA454E75-CE53-704F-9559-B4CF7837DA29}"/>
              </a:ext>
            </a:extLst>
          </p:cNvPr>
          <p:cNvPicPr>
            <a:picLocks noChangeAspect="1"/>
          </p:cNvPicPr>
          <p:nvPr/>
        </p:nvPicPr>
        <p:blipFill>
          <a:blip r:embed="rId4"/>
          <a:stretch>
            <a:fillRect/>
          </a:stretch>
        </p:blipFill>
        <p:spPr>
          <a:xfrm>
            <a:off x="3245481" y="1793738"/>
            <a:ext cx="2034677" cy="582797"/>
          </a:xfrm>
          <a:prstGeom prst="rect">
            <a:avLst/>
          </a:prstGeom>
        </p:spPr>
      </p:pic>
      <p:pic>
        <p:nvPicPr>
          <p:cNvPr id="5" name="Imagen 4">
            <a:extLst>
              <a:ext uri="{FF2B5EF4-FFF2-40B4-BE49-F238E27FC236}">
                <a16:creationId xmlns:a16="http://schemas.microsoft.com/office/drawing/2014/main" id="{1BF4F162-9DDD-0D42-BB54-596FF770E4A0}"/>
              </a:ext>
            </a:extLst>
          </p:cNvPr>
          <p:cNvPicPr>
            <a:picLocks noChangeAspect="1"/>
          </p:cNvPicPr>
          <p:nvPr/>
        </p:nvPicPr>
        <p:blipFill>
          <a:blip r:embed="rId5"/>
          <a:stretch>
            <a:fillRect/>
          </a:stretch>
        </p:blipFill>
        <p:spPr>
          <a:xfrm>
            <a:off x="6587338" y="1770432"/>
            <a:ext cx="1236336" cy="785532"/>
          </a:xfrm>
          <a:prstGeom prst="rect">
            <a:avLst/>
          </a:prstGeom>
        </p:spPr>
      </p:pic>
      <p:pic>
        <p:nvPicPr>
          <p:cNvPr id="6" name="Imagen 5">
            <a:extLst>
              <a:ext uri="{FF2B5EF4-FFF2-40B4-BE49-F238E27FC236}">
                <a16:creationId xmlns:a16="http://schemas.microsoft.com/office/drawing/2014/main" id="{FE4D981F-4DC5-BC4C-80CE-6FCF04ECFA6E}"/>
              </a:ext>
            </a:extLst>
          </p:cNvPr>
          <p:cNvPicPr>
            <a:picLocks noChangeAspect="1"/>
          </p:cNvPicPr>
          <p:nvPr/>
        </p:nvPicPr>
        <p:blipFill>
          <a:blip r:embed="rId6"/>
          <a:stretch>
            <a:fillRect/>
          </a:stretch>
        </p:blipFill>
        <p:spPr>
          <a:xfrm>
            <a:off x="9239879" y="1874575"/>
            <a:ext cx="2376755" cy="330401"/>
          </a:xfrm>
          <a:prstGeom prst="rect">
            <a:avLst/>
          </a:prstGeom>
        </p:spPr>
      </p:pic>
    </p:spTree>
    <p:extLst>
      <p:ext uri="{BB962C8B-B14F-4D97-AF65-F5344CB8AC3E}">
        <p14:creationId xmlns:p14="http://schemas.microsoft.com/office/powerpoint/2010/main" val="1564459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8460272-C4A9-454F-ACEA-F0F6B56FA2DC}"/>
              </a:ext>
            </a:extLst>
          </p:cNvPr>
          <p:cNvSpPr/>
          <p:nvPr/>
        </p:nvSpPr>
        <p:spPr>
          <a:xfrm>
            <a:off x="0" y="0"/>
            <a:ext cx="2047741" cy="6865088"/>
          </a:xfrm>
          <a:prstGeom prst="rect">
            <a:avLst/>
          </a:prstGeom>
          <a:solidFill>
            <a:srgbClr val="3F6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atin typeface="Arial" panose="020B0604020202020204" pitchFamily="34" charset="0"/>
            </a:endParaRPr>
          </a:p>
        </p:txBody>
      </p:sp>
      <p:pic>
        <p:nvPicPr>
          <p:cNvPr id="5" name="Imagen 4">
            <a:extLst>
              <a:ext uri="{FF2B5EF4-FFF2-40B4-BE49-F238E27FC236}">
                <a16:creationId xmlns:a16="http://schemas.microsoft.com/office/drawing/2014/main" id="{F35CAD37-D8E7-9845-861C-E8A81DB47B3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264327" y="5944029"/>
            <a:ext cx="2798757" cy="532401"/>
          </a:xfrm>
          <a:prstGeom prst="rect">
            <a:avLst/>
          </a:prstGeom>
        </p:spPr>
      </p:pic>
      <p:sp>
        <p:nvSpPr>
          <p:cNvPr id="6" name="Rectángulo 5">
            <a:extLst>
              <a:ext uri="{FF2B5EF4-FFF2-40B4-BE49-F238E27FC236}">
                <a16:creationId xmlns:a16="http://schemas.microsoft.com/office/drawing/2014/main" id="{FC96A0C6-8193-2849-AAFD-83B54C824B39}"/>
              </a:ext>
            </a:extLst>
          </p:cNvPr>
          <p:cNvSpPr/>
          <p:nvPr/>
        </p:nvSpPr>
        <p:spPr>
          <a:xfrm>
            <a:off x="2335368" y="2322542"/>
            <a:ext cx="9255617" cy="2246769"/>
          </a:xfrm>
          <a:prstGeom prst="rect">
            <a:avLst/>
          </a:prstGeom>
        </p:spPr>
        <p:txBody>
          <a:bodyPr wrap="square">
            <a:spAutoFit/>
          </a:bodyPr>
          <a:lstStyle/>
          <a:p>
            <a:pPr marL="342900" indent="-342900">
              <a:buAutoNum type="arabicPeriod"/>
            </a:pPr>
            <a:r>
              <a:rPr lang="es-ES" sz="2000" b="1" dirty="0">
                <a:solidFill>
                  <a:srgbClr val="005DA3"/>
                </a:solidFill>
                <a:latin typeface="Work Sans Thin" pitchFamily="2" charset="77"/>
              </a:rPr>
              <a:t>Consideraciones generales</a:t>
            </a:r>
          </a:p>
          <a:p>
            <a:pPr marL="342900" indent="-342900">
              <a:buAutoNum type="arabicPeriod"/>
            </a:pPr>
            <a:r>
              <a:rPr lang="es-ES" sz="2000" b="1" dirty="0">
                <a:solidFill>
                  <a:srgbClr val="005DA3"/>
                </a:solidFill>
                <a:latin typeface="Work Sans Thin" pitchFamily="2" charset="77"/>
              </a:rPr>
              <a:t>Antecedentes</a:t>
            </a:r>
          </a:p>
          <a:p>
            <a:pPr marL="342900" indent="-342900">
              <a:buAutoNum type="arabicPeriod"/>
            </a:pPr>
            <a:r>
              <a:rPr lang="es-ES" sz="2000" b="1" dirty="0">
                <a:solidFill>
                  <a:srgbClr val="005DA3"/>
                </a:solidFill>
                <a:latin typeface="Work Sans Thin" pitchFamily="2" charset="77"/>
              </a:rPr>
              <a:t>Ajustes al calendario académico de Educación preescolar básica  y media</a:t>
            </a:r>
          </a:p>
          <a:p>
            <a:pPr marL="342900" indent="-342900">
              <a:buAutoNum type="arabicPeriod"/>
            </a:pPr>
            <a:r>
              <a:rPr lang="es-ES" sz="2000" b="1" dirty="0">
                <a:solidFill>
                  <a:srgbClr val="005DA3"/>
                </a:solidFill>
                <a:latin typeface="Work Sans Thin" pitchFamily="2" charset="77"/>
              </a:rPr>
              <a:t>Estrategias y recursos para el proceso educativo</a:t>
            </a:r>
          </a:p>
          <a:p>
            <a:pPr marL="342900" indent="-342900">
              <a:buAutoNum type="arabicPeriod"/>
            </a:pPr>
            <a:r>
              <a:rPr lang="es-ES" sz="2000" b="1" dirty="0">
                <a:solidFill>
                  <a:srgbClr val="005DA3"/>
                </a:solidFill>
                <a:latin typeface="Work Sans Thin" pitchFamily="2" charset="77"/>
              </a:rPr>
              <a:t>Recomendaciones administrativas -Recursos Humanos del sector,</a:t>
            </a:r>
          </a:p>
          <a:p>
            <a:pPr marL="342900" indent="-342900">
              <a:buAutoNum type="arabicPeriod"/>
            </a:pPr>
            <a:r>
              <a:rPr lang="es-ES" sz="2000" b="1" dirty="0">
                <a:solidFill>
                  <a:srgbClr val="005DA3"/>
                </a:solidFill>
                <a:latin typeface="Work Sans Thin" pitchFamily="2" charset="77"/>
              </a:rPr>
              <a:t>Estrategia acompañamiento a las ETC</a:t>
            </a:r>
          </a:p>
          <a:p>
            <a:pPr marL="342900" indent="-342900">
              <a:buAutoNum type="arabicPeriod"/>
            </a:pPr>
            <a:endParaRPr lang="es-ES" sz="2000" dirty="0">
              <a:solidFill>
                <a:srgbClr val="005DA3"/>
              </a:solidFill>
              <a:latin typeface="Work Sans Thin" pitchFamily="2" charset="77"/>
            </a:endParaRPr>
          </a:p>
        </p:txBody>
      </p:sp>
      <p:sp>
        <p:nvSpPr>
          <p:cNvPr id="2" name="CuadroTexto 1">
            <a:extLst>
              <a:ext uri="{FF2B5EF4-FFF2-40B4-BE49-F238E27FC236}">
                <a16:creationId xmlns:a16="http://schemas.microsoft.com/office/drawing/2014/main" id="{4A92E8FE-565E-3E4D-B566-584CB798A441}"/>
              </a:ext>
            </a:extLst>
          </p:cNvPr>
          <p:cNvSpPr txBox="1"/>
          <p:nvPr/>
        </p:nvSpPr>
        <p:spPr>
          <a:xfrm>
            <a:off x="2425521" y="1182921"/>
            <a:ext cx="5048519" cy="707886"/>
          </a:xfrm>
          <a:prstGeom prst="rect">
            <a:avLst/>
          </a:prstGeom>
          <a:noFill/>
        </p:spPr>
        <p:txBody>
          <a:bodyPr wrap="square" rtlCol="0">
            <a:spAutoFit/>
          </a:bodyPr>
          <a:lstStyle/>
          <a:p>
            <a:r>
              <a:rPr lang="es-CO" sz="4000" dirty="0">
                <a:latin typeface="Work Sans Medium" pitchFamily="2" charset="77"/>
              </a:rPr>
              <a:t>Contenido</a:t>
            </a:r>
          </a:p>
        </p:txBody>
      </p:sp>
    </p:spTree>
    <p:extLst>
      <p:ext uri="{BB962C8B-B14F-4D97-AF65-F5344CB8AC3E}">
        <p14:creationId xmlns:p14="http://schemas.microsoft.com/office/powerpoint/2010/main" val="2515795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rma libre 14">
            <a:extLst>
              <a:ext uri="{FF2B5EF4-FFF2-40B4-BE49-F238E27FC236}">
                <a16:creationId xmlns:a16="http://schemas.microsoft.com/office/drawing/2014/main" id="{99ED76F1-EA45-2D4C-912D-0E8E99B5F79F}"/>
              </a:ext>
            </a:extLst>
          </p:cNvPr>
          <p:cNvSpPr/>
          <p:nvPr/>
        </p:nvSpPr>
        <p:spPr>
          <a:xfrm rot="623920">
            <a:off x="1918844" y="5748243"/>
            <a:ext cx="9225634" cy="1152508"/>
          </a:xfrm>
          <a:custGeom>
            <a:avLst/>
            <a:gdLst>
              <a:gd name="connsiteX0" fmla="*/ 0 w 6768791"/>
              <a:gd name="connsiteY0" fmla="*/ 1215483 h 1367640"/>
              <a:gd name="connsiteX1" fmla="*/ 2999678 w 6768791"/>
              <a:gd name="connsiteY1" fmla="*/ 1260087 h 1367640"/>
              <a:gd name="connsiteX2" fmla="*/ 6768791 w 6768791"/>
              <a:gd name="connsiteY2" fmla="*/ 0 h 1367640"/>
            </a:gdLst>
            <a:ahLst/>
            <a:cxnLst>
              <a:cxn ang="0">
                <a:pos x="connsiteX0" y="connsiteY0"/>
              </a:cxn>
              <a:cxn ang="0">
                <a:pos x="connsiteX1" y="connsiteY1"/>
              </a:cxn>
              <a:cxn ang="0">
                <a:pos x="connsiteX2" y="connsiteY2"/>
              </a:cxn>
            </a:cxnLst>
            <a:rect l="l" t="t" r="r" b="b"/>
            <a:pathLst>
              <a:path w="6768791" h="1367640">
                <a:moveTo>
                  <a:pt x="0" y="1215483"/>
                </a:moveTo>
                <a:cubicBezTo>
                  <a:pt x="935773" y="1339075"/>
                  <a:pt x="1871546" y="1462667"/>
                  <a:pt x="2999678" y="1260087"/>
                </a:cubicBezTo>
                <a:cubicBezTo>
                  <a:pt x="4127810" y="1057507"/>
                  <a:pt x="5448300" y="528753"/>
                  <a:pt x="6768791" y="0"/>
                </a:cubicBezTo>
              </a:path>
            </a:pathLst>
          </a:custGeom>
          <a:no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92D050"/>
              </a:solidFill>
            </a:endParaRPr>
          </a:p>
        </p:txBody>
      </p:sp>
      <p:sp>
        <p:nvSpPr>
          <p:cNvPr id="9" name="Rectángulo 8">
            <a:extLst>
              <a:ext uri="{FF2B5EF4-FFF2-40B4-BE49-F238E27FC236}">
                <a16:creationId xmlns:a16="http://schemas.microsoft.com/office/drawing/2014/main" id="{1CA5C113-89BF-0247-A726-DE5D6CCAEC54}"/>
              </a:ext>
            </a:extLst>
          </p:cNvPr>
          <p:cNvSpPr/>
          <p:nvPr/>
        </p:nvSpPr>
        <p:spPr>
          <a:xfrm>
            <a:off x="0" y="36436"/>
            <a:ext cx="7579319"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4. Estrategias y recursos para el proceso educativo</a:t>
            </a:r>
          </a:p>
        </p:txBody>
      </p:sp>
      <p:pic>
        <p:nvPicPr>
          <p:cNvPr id="10" name="Imagen 9">
            <a:extLst>
              <a:ext uri="{FF2B5EF4-FFF2-40B4-BE49-F238E27FC236}">
                <a16:creationId xmlns:a16="http://schemas.microsoft.com/office/drawing/2014/main" id="{FF21F67D-48E2-694F-A758-FA67BFAE705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5581" y="6208959"/>
            <a:ext cx="2139823" cy="407054"/>
          </a:xfrm>
          <a:prstGeom prst="rect">
            <a:avLst/>
          </a:prstGeom>
        </p:spPr>
      </p:pic>
      <p:sp>
        <p:nvSpPr>
          <p:cNvPr id="16" name="CuadroTexto 15">
            <a:extLst>
              <a:ext uri="{FF2B5EF4-FFF2-40B4-BE49-F238E27FC236}">
                <a16:creationId xmlns:a16="http://schemas.microsoft.com/office/drawing/2014/main" id="{94859798-687A-FA45-8115-B1E7B8511AC4}"/>
              </a:ext>
            </a:extLst>
          </p:cNvPr>
          <p:cNvSpPr txBox="1"/>
          <p:nvPr/>
        </p:nvSpPr>
        <p:spPr>
          <a:xfrm>
            <a:off x="268495" y="1594923"/>
            <a:ext cx="3524508" cy="830997"/>
          </a:xfrm>
          <a:prstGeom prst="rect">
            <a:avLst/>
          </a:prstGeom>
          <a:noFill/>
        </p:spPr>
        <p:txBody>
          <a:bodyPr wrap="square" rtlCol="0">
            <a:spAutoFit/>
          </a:bodyPr>
          <a:lstStyle/>
          <a:p>
            <a:r>
              <a:rPr lang="es-CO" sz="2400" dirty="0">
                <a:solidFill>
                  <a:srgbClr val="005DA3"/>
                </a:solidFill>
                <a:latin typeface="Work Sans Light" pitchFamily="2" charset="77"/>
              </a:rPr>
              <a:t>Orientaciones para  las familias </a:t>
            </a:r>
          </a:p>
        </p:txBody>
      </p:sp>
      <p:sp>
        <p:nvSpPr>
          <p:cNvPr id="17" name="CuadroTexto 16">
            <a:extLst>
              <a:ext uri="{FF2B5EF4-FFF2-40B4-BE49-F238E27FC236}">
                <a16:creationId xmlns:a16="http://schemas.microsoft.com/office/drawing/2014/main" id="{3B9E82B1-3F1B-EB4B-B0A6-B433B0AF88A4}"/>
              </a:ext>
            </a:extLst>
          </p:cNvPr>
          <p:cNvSpPr txBox="1"/>
          <p:nvPr/>
        </p:nvSpPr>
        <p:spPr>
          <a:xfrm>
            <a:off x="155924" y="2702793"/>
            <a:ext cx="3111712" cy="2862322"/>
          </a:xfrm>
          <a:prstGeom prst="rect">
            <a:avLst/>
          </a:prstGeom>
          <a:noFill/>
        </p:spPr>
        <p:txBody>
          <a:bodyPr wrap="square" rtlCol="0">
            <a:spAutoFit/>
          </a:bodyPr>
          <a:lstStyle/>
          <a:p>
            <a:pPr algn="ctr"/>
            <a:r>
              <a:rPr lang="es-ES" dirty="0">
                <a:latin typeface="Work Sans Thin" pitchFamily="2" charset="77"/>
              </a:rPr>
              <a:t>La situación que esta emergencia presenta es una oportunidad para compartir en familia y aprender juntos comportamientos más seguros para cuidarnos entre todos.</a:t>
            </a:r>
            <a:endParaRPr lang="es-CO" dirty="0">
              <a:latin typeface="Work Sans Thin" pitchFamily="2" charset="77"/>
            </a:endParaRPr>
          </a:p>
          <a:p>
            <a:pPr algn="ctr"/>
            <a:r>
              <a:rPr lang="es-ES" b="1" dirty="0">
                <a:solidFill>
                  <a:schemeClr val="accent1"/>
                </a:solidFill>
                <a:latin typeface="Work Sans Thin" pitchFamily="2" charset="77"/>
              </a:rPr>
              <a:t>Manejo de tiempo en Casa </a:t>
            </a:r>
          </a:p>
          <a:p>
            <a:endParaRPr lang="es-CO" dirty="0"/>
          </a:p>
        </p:txBody>
      </p:sp>
      <p:cxnSp>
        <p:nvCxnSpPr>
          <p:cNvPr id="18" name="Conector recto 17">
            <a:extLst>
              <a:ext uri="{FF2B5EF4-FFF2-40B4-BE49-F238E27FC236}">
                <a16:creationId xmlns:a16="http://schemas.microsoft.com/office/drawing/2014/main" id="{D0A0F29B-CA77-0A4C-AE4A-1411107D3496}"/>
              </a:ext>
            </a:extLst>
          </p:cNvPr>
          <p:cNvCxnSpPr>
            <a:cxnSpLocks/>
          </p:cNvCxnSpPr>
          <p:nvPr/>
        </p:nvCxnSpPr>
        <p:spPr>
          <a:xfrm>
            <a:off x="3789659" y="1845894"/>
            <a:ext cx="0" cy="3956227"/>
          </a:xfrm>
          <a:prstGeom prst="line">
            <a:avLst/>
          </a:prstGeom>
          <a:ln>
            <a:solidFill>
              <a:srgbClr val="FF1081"/>
            </a:solidFill>
            <a:prstDash val="sysDash"/>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7FD36194-DD9C-3B46-A39E-F0CDF130AF35}"/>
              </a:ext>
            </a:extLst>
          </p:cNvPr>
          <p:cNvSpPr txBox="1"/>
          <p:nvPr/>
        </p:nvSpPr>
        <p:spPr>
          <a:xfrm>
            <a:off x="4154469" y="1170089"/>
            <a:ext cx="7383069" cy="5570756"/>
          </a:xfrm>
          <a:prstGeom prst="rect">
            <a:avLst/>
          </a:prstGeom>
          <a:noFill/>
        </p:spPr>
        <p:txBody>
          <a:bodyPr wrap="square" rtlCol="0">
            <a:spAutoFit/>
          </a:bodyPr>
          <a:lstStyle/>
          <a:p>
            <a:pPr marL="514350" indent="-514350" algn="just">
              <a:buFont typeface="+mj-lt"/>
              <a:buAutoNum type="arabicPeriod"/>
            </a:pPr>
            <a:r>
              <a:rPr lang="es-ES" sz="1600" b="1" dirty="0">
                <a:solidFill>
                  <a:srgbClr val="005DA3"/>
                </a:solidFill>
                <a:latin typeface="Work Sans Thin" pitchFamily="2" charset="77"/>
              </a:rPr>
              <a:t>Desarrollar hábitos y rutinas </a:t>
            </a:r>
            <a:r>
              <a:rPr lang="es-ES" sz="1600" dirty="0">
                <a:latin typeface="Work Sans Thin" pitchFamily="2" charset="77"/>
              </a:rPr>
              <a:t>con los niños y las niñas</a:t>
            </a:r>
          </a:p>
          <a:p>
            <a:pPr marL="514350" indent="-514350" algn="just">
              <a:buFont typeface="+mj-lt"/>
              <a:buAutoNum type="arabicPeriod"/>
            </a:pPr>
            <a:endParaRPr lang="es-CO" sz="1600" dirty="0">
              <a:latin typeface="Work Sans Thin" pitchFamily="2" charset="77"/>
            </a:endParaRPr>
          </a:p>
          <a:p>
            <a:pPr marL="514350" indent="-514350" algn="just">
              <a:buFont typeface="+mj-lt"/>
              <a:buAutoNum type="arabicPeriod"/>
            </a:pPr>
            <a:r>
              <a:rPr lang="es-ES" sz="1600" b="1" dirty="0">
                <a:solidFill>
                  <a:srgbClr val="00B050"/>
                </a:solidFill>
                <a:latin typeface="Work Sans Thin" pitchFamily="2" charset="77"/>
              </a:rPr>
              <a:t>Compartir las actividades </a:t>
            </a:r>
            <a:r>
              <a:rPr lang="es-ES" sz="1600" dirty="0">
                <a:latin typeface="Work Sans Thin" pitchFamily="2" charset="77"/>
              </a:rPr>
              <a:t>propias de la casa. </a:t>
            </a:r>
            <a:endParaRPr lang="es-CO" sz="1600" dirty="0">
              <a:latin typeface="Work Sans Thin" pitchFamily="2" charset="77"/>
            </a:endParaRPr>
          </a:p>
          <a:p>
            <a:pPr marL="514350" indent="-514350" algn="just">
              <a:buFont typeface="+mj-lt"/>
              <a:buAutoNum type="arabicPeriod"/>
            </a:pPr>
            <a:endParaRPr lang="es-ES" sz="1600" dirty="0">
              <a:latin typeface="Work Sans Thin" pitchFamily="2" charset="77"/>
            </a:endParaRPr>
          </a:p>
          <a:p>
            <a:pPr marL="514350" indent="-514350" algn="just">
              <a:buFont typeface="+mj-lt"/>
              <a:buAutoNum type="arabicPeriod"/>
            </a:pPr>
            <a:r>
              <a:rPr lang="es-ES" sz="1600" dirty="0">
                <a:latin typeface="Work Sans Thin" pitchFamily="2" charset="77"/>
              </a:rPr>
              <a:t>Leer en familia ayuda a generar lazos positivos y fortalecer el vínculo afectivo. Para los mas pequeños el Ministerio de Cultura ha dispuesto un amplio repertorio de historias, que podrán consultar en </a:t>
            </a:r>
            <a:r>
              <a:rPr lang="es-CO" sz="1600" u="sng" dirty="0">
                <a:latin typeface="Work Sans Thin" pitchFamily="2" charset="77"/>
                <a:hlinkClick r:id="rId4"/>
              </a:rPr>
              <a:t>https://maguare.gov.co/</a:t>
            </a:r>
            <a:endParaRPr lang="es-CO" sz="1600" dirty="0">
              <a:latin typeface="Work Sans Thin" pitchFamily="2" charset="77"/>
            </a:endParaRPr>
          </a:p>
          <a:p>
            <a:pPr marL="514350" indent="-514350" algn="just">
              <a:buFont typeface="+mj-lt"/>
              <a:buAutoNum type="arabicPeriod"/>
            </a:pPr>
            <a:endParaRPr lang="es-ES" sz="1600" dirty="0">
              <a:solidFill>
                <a:srgbClr val="FF1081"/>
              </a:solidFill>
              <a:latin typeface="Work Sans Thin" pitchFamily="2" charset="77"/>
            </a:endParaRPr>
          </a:p>
          <a:p>
            <a:pPr marL="514350" indent="-514350" algn="just">
              <a:buFont typeface="+mj-lt"/>
              <a:buAutoNum type="arabicPeriod"/>
            </a:pPr>
            <a:r>
              <a:rPr lang="es-ES" sz="1600" b="1" dirty="0">
                <a:solidFill>
                  <a:srgbClr val="FF1081"/>
                </a:solidFill>
                <a:latin typeface="Work Sans Thin" pitchFamily="2" charset="77"/>
              </a:rPr>
              <a:t>Tiempo para jugar</a:t>
            </a:r>
            <a:r>
              <a:rPr lang="es-ES" sz="1600" b="1" dirty="0">
                <a:latin typeface="Work Sans Thin" pitchFamily="2" charset="77"/>
              </a:rPr>
              <a:t>. </a:t>
            </a:r>
            <a:r>
              <a:rPr lang="es-ES" sz="1600" dirty="0">
                <a:latin typeface="Work Sans Thin" pitchFamily="2" charset="77"/>
              </a:rPr>
              <a:t>A través del juego se tiene oportunidad de manifestar emociones y sentimientos, y se genera una comunicación placentera entre todos los participantes.</a:t>
            </a:r>
            <a:endParaRPr lang="es-CO" sz="1600" dirty="0">
              <a:latin typeface="Work Sans Thin" pitchFamily="2" charset="77"/>
            </a:endParaRPr>
          </a:p>
          <a:p>
            <a:pPr marL="514350" indent="-514350" algn="just">
              <a:buFont typeface="+mj-lt"/>
              <a:buAutoNum type="arabicPeriod"/>
            </a:pPr>
            <a:endParaRPr lang="es-ES" sz="1600" dirty="0">
              <a:solidFill>
                <a:srgbClr val="005DA3"/>
              </a:solidFill>
              <a:latin typeface="Work Sans Thin" pitchFamily="2" charset="77"/>
            </a:endParaRPr>
          </a:p>
          <a:p>
            <a:pPr marL="514350" indent="-514350" algn="just">
              <a:buFont typeface="+mj-lt"/>
              <a:buAutoNum type="arabicPeriod"/>
            </a:pPr>
            <a:r>
              <a:rPr lang="es-ES" sz="1600" b="1" dirty="0">
                <a:solidFill>
                  <a:srgbClr val="005DA3"/>
                </a:solidFill>
                <a:latin typeface="Work Sans Thin" pitchFamily="2" charset="77"/>
              </a:rPr>
              <a:t>Ver películas juntos</a:t>
            </a:r>
            <a:r>
              <a:rPr lang="es-ES" sz="1600" dirty="0">
                <a:latin typeface="Work Sans Thin" pitchFamily="2" charset="77"/>
              </a:rPr>
              <a:t>. Ver una película en casa y conversar sobre ella, es una oportunidad para fortalecer habilidades comunicativas.</a:t>
            </a:r>
            <a:endParaRPr lang="es-CO" sz="1600" dirty="0">
              <a:latin typeface="Work Sans Thin" pitchFamily="2" charset="77"/>
            </a:endParaRPr>
          </a:p>
          <a:p>
            <a:pPr marL="514350" indent="-514350" algn="just">
              <a:buFont typeface="+mj-lt"/>
              <a:buAutoNum type="arabicPeriod"/>
            </a:pPr>
            <a:endParaRPr lang="es-ES" sz="1600" dirty="0">
              <a:solidFill>
                <a:srgbClr val="FF0000"/>
              </a:solidFill>
              <a:latin typeface="Work Sans Thin" pitchFamily="2" charset="77"/>
            </a:endParaRPr>
          </a:p>
          <a:p>
            <a:pPr marL="514350" indent="-514350" algn="just">
              <a:buFont typeface="+mj-lt"/>
              <a:buAutoNum type="arabicPeriod"/>
            </a:pPr>
            <a:r>
              <a:rPr lang="es-ES" sz="1600" b="1" dirty="0">
                <a:solidFill>
                  <a:srgbClr val="FF5CA4"/>
                </a:solidFill>
                <a:latin typeface="Work Sans Thin" pitchFamily="2" charset="77"/>
              </a:rPr>
              <a:t>Crear tutoriales o documentales</a:t>
            </a:r>
            <a:r>
              <a:rPr lang="es-ES" sz="1600" dirty="0">
                <a:latin typeface="Work Sans Thin" pitchFamily="2" charset="77"/>
              </a:rPr>
              <a:t>. Aventurarse a crear videos caseros puede ser una experiencia retadora que permitirá fortalecer el vínculo, establecer acuerdos, planear acciones y conocer herramientas tecnológicas para abordar temas de interés.</a:t>
            </a:r>
            <a:endParaRPr lang="es-CO" sz="1600" dirty="0">
              <a:latin typeface="Work Sans Thin" pitchFamily="2" charset="77"/>
            </a:endParaRPr>
          </a:p>
          <a:p>
            <a:endParaRPr lang="es-CO" dirty="0"/>
          </a:p>
          <a:p>
            <a:endParaRPr lang="es-CO" dirty="0"/>
          </a:p>
        </p:txBody>
      </p:sp>
      <p:pic>
        <p:nvPicPr>
          <p:cNvPr id="22" name="Imagen 21">
            <a:extLst>
              <a:ext uri="{FF2B5EF4-FFF2-40B4-BE49-F238E27FC236}">
                <a16:creationId xmlns:a16="http://schemas.microsoft.com/office/drawing/2014/main" id="{A53A6E20-9951-8843-933E-BB1E87A33FA3}"/>
              </a:ext>
            </a:extLst>
          </p:cNvPr>
          <p:cNvPicPr>
            <a:picLocks noChangeAspect="1"/>
          </p:cNvPicPr>
          <p:nvPr/>
        </p:nvPicPr>
        <p:blipFill>
          <a:blip r:embed="rId5"/>
          <a:stretch>
            <a:fillRect/>
          </a:stretch>
        </p:blipFill>
        <p:spPr>
          <a:xfrm>
            <a:off x="3750474" y="1021246"/>
            <a:ext cx="488654" cy="488654"/>
          </a:xfrm>
          <a:prstGeom prst="rect">
            <a:avLst/>
          </a:prstGeom>
        </p:spPr>
      </p:pic>
      <p:pic>
        <p:nvPicPr>
          <p:cNvPr id="24" name="Imagen 23">
            <a:extLst>
              <a:ext uri="{FF2B5EF4-FFF2-40B4-BE49-F238E27FC236}">
                <a16:creationId xmlns:a16="http://schemas.microsoft.com/office/drawing/2014/main" id="{264D68D8-0892-6C45-8B1B-181897759F15}"/>
              </a:ext>
            </a:extLst>
          </p:cNvPr>
          <p:cNvPicPr>
            <a:picLocks noChangeAspect="1"/>
          </p:cNvPicPr>
          <p:nvPr/>
        </p:nvPicPr>
        <p:blipFill>
          <a:blip r:embed="rId5"/>
          <a:stretch>
            <a:fillRect/>
          </a:stretch>
        </p:blipFill>
        <p:spPr>
          <a:xfrm>
            <a:off x="3734805" y="1624377"/>
            <a:ext cx="488654" cy="488654"/>
          </a:xfrm>
          <a:prstGeom prst="rect">
            <a:avLst/>
          </a:prstGeom>
        </p:spPr>
      </p:pic>
      <p:pic>
        <p:nvPicPr>
          <p:cNvPr id="25" name="Imagen 24">
            <a:extLst>
              <a:ext uri="{FF2B5EF4-FFF2-40B4-BE49-F238E27FC236}">
                <a16:creationId xmlns:a16="http://schemas.microsoft.com/office/drawing/2014/main" id="{B1E51B55-6529-514D-9171-D839E670EAD2}"/>
              </a:ext>
            </a:extLst>
          </p:cNvPr>
          <p:cNvPicPr>
            <a:picLocks noChangeAspect="1"/>
          </p:cNvPicPr>
          <p:nvPr/>
        </p:nvPicPr>
        <p:blipFill>
          <a:blip r:embed="rId5"/>
          <a:stretch>
            <a:fillRect/>
          </a:stretch>
        </p:blipFill>
        <p:spPr>
          <a:xfrm>
            <a:off x="3771672" y="2409803"/>
            <a:ext cx="488654" cy="488654"/>
          </a:xfrm>
          <a:prstGeom prst="rect">
            <a:avLst/>
          </a:prstGeom>
        </p:spPr>
      </p:pic>
      <p:pic>
        <p:nvPicPr>
          <p:cNvPr id="26" name="Imagen 25">
            <a:extLst>
              <a:ext uri="{FF2B5EF4-FFF2-40B4-BE49-F238E27FC236}">
                <a16:creationId xmlns:a16="http://schemas.microsoft.com/office/drawing/2014/main" id="{93BA1039-CF4A-8041-A3FF-328A43E6B987}"/>
              </a:ext>
            </a:extLst>
          </p:cNvPr>
          <p:cNvPicPr>
            <a:picLocks noChangeAspect="1"/>
          </p:cNvPicPr>
          <p:nvPr/>
        </p:nvPicPr>
        <p:blipFill>
          <a:blip r:embed="rId5"/>
          <a:stretch>
            <a:fillRect/>
          </a:stretch>
        </p:blipFill>
        <p:spPr>
          <a:xfrm>
            <a:off x="3734805" y="3248239"/>
            <a:ext cx="488654" cy="488654"/>
          </a:xfrm>
          <a:prstGeom prst="rect">
            <a:avLst/>
          </a:prstGeom>
        </p:spPr>
      </p:pic>
      <p:pic>
        <p:nvPicPr>
          <p:cNvPr id="27" name="Imagen 26">
            <a:extLst>
              <a:ext uri="{FF2B5EF4-FFF2-40B4-BE49-F238E27FC236}">
                <a16:creationId xmlns:a16="http://schemas.microsoft.com/office/drawing/2014/main" id="{B67D42F3-E242-E241-8D75-7036A38414B7}"/>
              </a:ext>
            </a:extLst>
          </p:cNvPr>
          <p:cNvPicPr>
            <a:picLocks noChangeAspect="1"/>
          </p:cNvPicPr>
          <p:nvPr/>
        </p:nvPicPr>
        <p:blipFill>
          <a:blip r:embed="rId5"/>
          <a:stretch>
            <a:fillRect/>
          </a:stretch>
        </p:blipFill>
        <p:spPr>
          <a:xfrm>
            <a:off x="3793003" y="4223584"/>
            <a:ext cx="488654" cy="488654"/>
          </a:xfrm>
          <a:prstGeom prst="rect">
            <a:avLst/>
          </a:prstGeom>
        </p:spPr>
      </p:pic>
      <p:pic>
        <p:nvPicPr>
          <p:cNvPr id="28" name="Imagen 27">
            <a:extLst>
              <a:ext uri="{FF2B5EF4-FFF2-40B4-BE49-F238E27FC236}">
                <a16:creationId xmlns:a16="http://schemas.microsoft.com/office/drawing/2014/main" id="{E62A7F88-FEFF-4D4D-91B0-581A9880EC21}"/>
              </a:ext>
            </a:extLst>
          </p:cNvPr>
          <p:cNvPicPr>
            <a:picLocks noChangeAspect="1"/>
          </p:cNvPicPr>
          <p:nvPr/>
        </p:nvPicPr>
        <p:blipFill>
          <a:blip r:embed="rId5"/>
          <a:stretch>
            <a:fillRect/>
          </a:stretch>
        </p:blipFill>
        <p:spPr>
          <a:xfrm>
            <a:off x="3786316" y="5058739"/>
            <a:ext cx="488654" cy="488654"/>
          </a:xfrm>
          <a:prstGeom prst="rect">
            <a:avLst/>
          </a:prstGeom>
        </p:spPr>
      </p:pic>
    </p:spTree>
    <p:extLst>
      <p:ext uri="{BB962C8B-B14F-4D97-AF65-F5344CB8AC3E}">
        <p14:creationId xmlns:p14="http://schemas.microsoft.com/office/powerpoint/2010/main" val="517869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rma libre 14">
            <a:extLst>
              <a:ext uri="{FF2B5EF4-FFF2-40B4-BE49-F238E27FC236}">
                <a16:creationId xmlns:a16="http://schemas.microsoft.com/office/drawing/2014/main" id="{99ED76F1-EA45-2D4C-912D-0E8E99B5F79F}"/>
              </a:ext>
            </a:extLst>
          </p:cNvPr>
          <p:cNvSpPr/>
          <p:nvPr/>
        </p:nvSpPr>
        <p:spPr>
          <a:xfrm rot="623920">
            <a:off x="1918844" y="5748243"/>
            <a:ext cx="9225634" cy="1152508"/>
          </a:xfrm>
          <a:custGeom>
            <a:avLst/>
            <a:gdLst>
              <a:gd name="connsiteX0" fmla="*/ 0 w 6768791"/>
              <a:gd name="connsiteY0" fmla="*/ 1215483 h 1367640"/>
              <a:gd name="connsiteX1" fmla="*/ 2999678 w 6768791"/>
              <a:gd name="connsiteY1" fmla="*/ 1260087 h 1367640"/>
              <a:gd name="connsiteX2" fmla="*/ 6768791 w 6768791"/>
              <a:gd name="connsiteY2" fmla="*/ 0 h 1367640"/>
            </a:gdLst>
            <a:ahLst/>
            <a:cxnLst>
              <a:cxn ang="0">
                <a:pos x="connsiteX0" y="connsiteY0"/>
              </a:cxn>
              <a:cxn ang="0">
                <a:pos x="connsiteX1" y="connsiteY1"/>
              </a:cxn>
              <a:cxn ang="0">
                <a:pos x="connsiteX2" y="connsiteY2"/>
              </a:cxn>
            </a:cxnLst>
            <a:rect l="l" t="t" r="r" b="b"/>
            <a:pathLst>
              <a:path w="6768791" h="1367640">
                <a:moveTo>
                  <a:pt x="0" y="1215483"/>
                </a:moveTo>
                <a:cubicBezTo>
                  <a:pt x="935773" y="1339075"/>
                  <a:pt x="1871546" y="1462667"/>
                  <a:pt x="2999678" y="1260087"/>
                </a:cubicBezTo>
                <a:cubicBezTo>
                  <a:pt x="4127810" y="1057507"/>
                  <a:pt x="5448300" y="528753"/>
                  <a:pt x="6768791" y="0"/>
                </a:cubicBezTo>
              </a:path>
            </a:pathLst>
          </a:custGeom>
          <a:no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92D050"/>
              </a:solidFill>
            </a:endParaRPr>
          </a:p>
        </p:txBody>
      </p:sp>
      <p:sp>
        <p:nvSpPr>
          <p:cNvPr id="9" name="Rectángulo 8">
            <a:extLst>
              <a:ext uri="{FF2B5EF4-FFF2-40B4-BE49-F238E27FC236}">
                <a16:creationId xmlns:a16="http://schemas.microsoft.com/office/drawing/2014/main" id="{1CA5C113-89BF-0247-A726-DE5D6CCAEC54}"/>
              </a:ext>
            </a:extLst>
          </p:cNvPr>
          <p:cNvSpPr/>
          <p:nvPr/>
        </p:nvSpPr>
        <p:spPr>
          <a:xfrm>
            <a:off x="0" y="36436"/>
            <a:ext cx="7579319"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4. Estrategias y recursos para el proceso educativo</a:t>
            </a:r>
          </a:p>
        </p:txBody>
      </p:sp>
      <p:pic>
        <p:nvPicPr>
          <p:cNvPr id="10" name="Imagen 9">
            <a:extLst>
              <a:ext uri="{FF2B5EF4-FFF2-40B4-BE49-F238E27FC236}">
                <a16:creationId xmlns:a16="http://schemas.microsoft.com/office/drawing/2014/main" id="{FF21F67D-48E2-694F-A758-FA67BFAE705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5581" y="6208959"/>
            <a:ext cx="2139823" cy="407054"/>
          </a:xfrm>
          <a:prstGeom prst="rect">
            <a:avLst/>
          </a:prstGeom>
        </p:spPr>
      </p:pic>
      <p:sp>
        <p:nvSpPr>
          <p:cNvPr id="16" name="CuadroTexto 15">
            <a:extLst>
              <a:ext uri="{FF2B5EF4-FFF2-40B4-BE49-F238E27FC236}">
                <a16:creationId xmlns:a16="http://schemas.microsoft.com/office/drawing/2014/main" id="{94859798-687A-FA45-8115-B1E7B8511AC4}"/>
              </a:ext>
            </a:extLst>
          </p:cNvPr>
          <p:cNvSpPr txBox="1"/>
          <p:nvPr/>
        </p:nvSpPr>
        <p:spPr>
          <a:xfrm>
            <a:off x="200269" y="935821"/>
            <a:ext cx="3524508" cy="830997"/>
          </a:xfrm>
          <a:prstGeom prst="rect">
            <a:avLst/>
          </a:prstGeom>
          <a:noFill/>
        </p:spPr>
        <p:txBody>
          <a:bodyPr wrap="square" rtlCol="0">
            <a:spAutoFit/>
          </a:bodyPr>
          <a:lstStyle/>
          <a:p>
            <a:r>
              <a:rPr lang="es-CO" sz="2400" dirty="0">
                <a:solidFill>
                  <a:srgbClr val="005DA3"/>
                </a:solidFill>
                <a:latin typeface="Work Sans Light" pitchFamily="2" charset="77"/>
              </a:rPr>
              <a:t>Orientaciones para  las familias </a:t>
            </a:r>
          </a:p>
        </p:txBody>
      </p:sp>
      <p:sp>
        <p:nvSpPr>
          <p:cNvPr id="17" name="CuadroTexto 16">
            <a:extLst>
              <a:ext uri="{FF2B5EF4-FFF2-40B4-BE49-F238E27FC236}">
                <a16:creationId xmlns:a16="http://schemas.microsoft.com/office/drawing/2014/main" id="{3B9E82B1-3F1B-EB4B-B0A6-B433B0AF88A4}"/>
              </a:ext>
            </a:extLst>
          </p:cNvPr>
          <p:cNvSpPr txBox="1"/>
          <p:nvPr/>
        </p:nvSpPr>
        <p:spPr>
          <a:xfrm>
            <a:off x="155924" y="2702793"/>
            <a:ext cx="3111712" cy="2862322"/>
          </a:xfrm>
          <a:prstGeom prst="rect">
            <a:avLst/>
          </a:prstGeom>
          <a:noFill/>
        </p:spPr>
        <p:txBody>
          <a:bodyPr wrap="square" rtlCol="0">
            <a:spAutoFit/>
          </a:bodyPr>
          <a:lstStyle/>
          <a:p>
            <a:pPr algn="ctr"/>
            <a:r>
              <a:rPr lang="es-ES" dirty="0">
                <a:latin typeface="Work Sans Thin" pitchFamily="2" charset="77"/>
              </a:rPr>
              <a:t>La situación que esta emergencia presenta es una oportunidad para compartir en familia y aprender juntos comportamientos más seguros para cuidarnos entre todos.</a:t>
            </a:r>
            <a:endParaRPr lang="es-CO" dirty="0">
              <a:latin typeface="Work Sans Thin" pitchFamily="2" charset="77"/>
            </a:endParaRPr>
          </a:p>
          <a:p>
            <a:pPr algn="ctr"/>
            <a:r>
              <a:rPr lang="es-ES" b="1" dirty="0">
                <a:solidFill>
                  <a:schemeClr val="accent1"/>
                </a:solidFill>
                <a:latin typeface="Work Sans Thin" pitchFamily="2" charset="77"/>
              </a:rPr>
              <a:t>Manejo de tiempo en Casa </a:t>
            </a:r>
          </a:p>
          <a:p>
            <a:endParaRPr lang="es-CO" dirty="0"/>
          </a:p>
        </p:txBody>
      </p:sp>
      <p:cxnSp>
        <p:nvCxnSpPr>
          <p:cNvPr id="18" name="Conector recto 17">
            <a:extLst>
              <a:ext uri="{FF2B5EF4-FFF2-40B4-BE49-F238E27FC236}">
                <a16:creationId xmlns:a16="http://schemas.microsoft.com/office/drawing/2014/main" id="{D0A0F29B-CA77-0A4C-AE4A-1411107D3496}"/>
              </a:ext>
            </a:extLst>
          </p:cNvPr>
          <p:cNvCxnSpPr>
            <a:cxnSpLocks/>
          </p:cNvCxnSpPr>
          <p:nvPr/>
        </p:nvCxnSpPr>
        <p:spPr>
          <a:xfrm>
            <a:off x="3724777" y="1913129"/>
            <a:ext cx="0" cy="3956227"/>
          </a:xfrm>
          <a:prstGeom prst="line">
            <a:avLst/>
          </a:prstGeom>
          <a:ln>
            <a:solidFill>
              <a:srgbClr val="FF1081"/>
            </a:solidFill>
            <a:prstDash val="sysDash"/>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7FD36194-DD9C-3B46-A39E-F0CDF130AF35}"/>
              </a:ext>
            </a:extLst>
          </p:cNvPr>
          <p:cNvSpPr txBox="1"/>
          <p:nvPr/>
        </p:nvSpPr>
        <p:spPr>
          <a:xfrm>
            <a:off x="4181918" y="2370264"/>
            <a:ext cx="7383069" cy="3539430"/>
          </a:xfrm>
          <a:prstGeom prst="rect">
            <a:avLst/>
          </a:prstGeom>
          <a:noFill/>
        </p:spPr>
        <p:txBody>
          <a:bodyPr wrap="square" rtlCol="0">
            <a:spAutoFit/>
          </a:bodyPr>
          <a:lstStyle/>
          <a:p>
            <a:pPr marL="514350" indent="-514350" algn="just">
              <a:buFont typeface="+mj-lt"/>
              <a:buAutoNum type="arabicPeriod" startAt="7"/>
            </a:pPr>
            <a:r>
              <a:rPr lang="es-ES" sz="1600" b="1" dirty="0">
                <a:solidFill>
                  <a:srgbClr val="00B050"/>
                </a:solidFill>
                <a:latin typeface="Work Sans Thin" pitchFamily="2" charset="77"/>
              </a:rPr>
              <a:t>Expresión gráfica y visual</a:t>
            </a:r>
            <a:r>
              <a:rPr lang="es-ES" sz="1600" dirty="0">
                <a:latin typeface="Work Sans Thin" pitchFamily="2" charset="77"/>
              </a:rPr>
              <a:t>. explorar diferentes materiales para dibujar, moldear y pintar es también una opción para enriquecer el tiempo en casa o identificar algún talento que no se había reconocido.</a:t>
            </a:r>
          </a:p>
          <a:p>
            <a:pPr marL="514350" indent="-514350" algn="just">
              <a:buFont typeface="+mj-lt"/>
              <a:buAutoNum type="arabicPeriod" startAt="7"/>
            </a:pPr>
            <a:endParaRPr lang="es-CO" sz="1600" dirty="0">
              <a:latin typeface="Work Sans Thin" pitchFamily="2" charset="77"/>
            </a:endParaRPr>
          </a:p>
          <a:p>
            <a:pPr marL="514350" indent="-514350" algn="just">
              <a:buFont typeface="+mj-lt"/>
              <a:buAutoNum type="arabicPeriod" startAt="7"/>
            </a:pPr>
            <a:r>
              <a:rPr lang="es-ES" sz="1600" b="1" dirty="0">
                <a:solidFill>
                  <a:srgbClr val="0070C0"/>
                </a:solidFill>
                <a:latin typeface="Work Sans Thin" pitchFamily="2" charset="77"/>
              </a:rPr>
              <a:t>Fomento de estilos de vida saludables</a:t>
            </a:r>
            <a:r>
              <a:rPr lang="es-ES" sz="1600" dirty="0">
                <a:latin typeface="Work Sans Thin" pitchFamily="2" charset="77"/>
              </a:rPr>
              <a:t> como la práctica del ejercicio y actividad física, pues así se evita el sedentarismo. Actividades que inviten a la expresión corporal y el baile son algunas alternativas. </a:t>
            </a:r>
            <a:endParaRPr lang="es-CO" sz="1600" dirty="0">
              <a:latin typeface="Work Sans Thin" pitchFamily="2" charset="77"/>
            </a:endParaRPr>
          </a:p>
          <a:p>
            <a:pPr marL="514350" indent="-514350" algn="just">
              <a:buFont typeface="+mj-lt"/>
              <a:buAutoNum type="arabicPeriod" startAt="7"/>
            </a:pPr>
            <a:endParaRPr lang="es-ES" sz="1600" dirty="0">
              <a:latin typeface="Work Sans Thin" pitchFamily="2" charset="77"/>
            </a:endParaRPr>
          </a:p>
          <a:p>
            <a:pPr marL="514350" indent="-514350" algn="just">
              <a:buFont typeface="+mj-lt"/>
              <a:buAutoNum type="arabicPeriod" startAt="7"/>
            </a:pPr>
            <a:r>
              <a:rPr lang="es-ES" sz="1600" b="1" dirty="0">
                <a:solidFill>
                  <a:srgbClr val="FF5CA4"/>
                </a:solidFill>
                <a:latin typeface="Work Sans Thin" pitchFamily="2" charset="77"/>
              </a:rPr>
              <a:t>Aprendizaje entre integrantes de la familia</a:t>
            </a:r>
            <a:r>
              <a:rPr lang="es-ES" sz="1600" dirty="0">
                <a:latin typeface="Work Sans Thin" pitchFamily="2" charset="77"/>
              </a:rPr>
              <a:t>: momentos de acompañamiento que hacen parte de las actividades lideradas desde la escuela; hacer trabajos que han dejado los docentes, para que sigan fortaleciendo sus capacidades y saberes. El canal institucional “Señal Colombia” también ofrecerá una programación que será de interés y utilidad para todos.  </a:t>
            </a:r>
            <a:endParaRPr lang="es-CO" sz="1600" dirty="0">
              <a:latin typeface="Work Sans Thin" pitchFamily="2" charset="77"/>
            </a:endParaRPr>
          </a:p>
        </p:txBody>
      </p:sp>
      <p:pic>
        <p:nvPicPr>
          <p:cNvPr id="11" name="Imagen 10">
            <a:extLst>
              <a:ext uri="{FF2B5EF4-FFF2-40B4-BE49-F238E27FC236}">
                <a16:creationId xmlns:a16="http://schemas.microsoft.com/office/drawing/2014/main" id="{5D6BB82E-CCA6-7A4D-8EF3-A7F4826DC645}"/>
              </a:ext>
            </a:extLst>
          </p:cNvPr>
          <p:cNvPicPr>
            <a:picLocks noChangeAspect="1"/>
          </p:cNvPicPr>
          <p:nvPr/>
        </p:nvPicPr>
        <p:blipFill>
          <a:blip r:embed="rId3"/>
          <a:stretch>
            <a:fillRect/>
          </a:stretch>
        </p:blipFill>
        <p:spPr>
          <a:xfrm>
            <a:off x="3789659" y="2311319"/>
            <a:ext cx="488654" cy="488654"/>
          </a:xfrm>
          <a:prstGeom prst="rect">
            <a:avLst/>
          </a:prstGeom>
        </p:spPr>
      </p:pic>
      <p:pic>
        <p:nvPicPr>
          <p:cNvPr id="12" name="Imagen 11">
            <a:extLst>
              <a:ext uri="{FF2B5EF4-FFF2-40B4-BE49-F238E27FC236}">
                <a16:creationId xmlns:a16="http://schemas.microsoft.com/office/drawing/2014/main" id="{77A791C7-09CE-E44D-97BA-EF8E94742FF5}"/>
              </a:ext>
            </a:extLst>
          </p:cNvPr>
          <p:cNvPicPr>
            <a:picLocks noChangeAspect="1"/>
          </p:cNvPicPr>
          <p:nvPr/>
        </p:nvPicPr>
        <p:blipFill>
          <a:blip r:embed="rId3"/>
          <a:stretch>
            <a:fillRect/>
          </a:stretch>
        </p:blipFill>
        <p:spPr>
          <a:xfrm>
            <a:off x="3789659" y="3416643"/>
            <a:ext cx="488654" cy="488654"/>
          </a:xfrm>
          <a:prstGeom prst="rect">
            <a:avLst/>
          </a:prstGeom>
        </p:spPr>
      </p:pic>
      <p:pic>
        <p:nvPicPr>
          <p:cNvPr id="13" name="Imagen 12">
            <a:extLst>
              <a:ext uri="{FF2B5EF4-FFF2-40B4-BE49-F238E27FC236}">
                <a16:creationId xmlns:a16="http://schemas.microsoft.com/office/drawing/2014/main" id="{0A81F654-7ACF-CB4C-9ECB-419AD4211FB2}"/>
              </a:ext>
            </a:extLst>
          </p:cNvPr>
          <p:cNvPicPr>
            <a:picLocks noChangeAspect="1"/>
          </p:cNvPicPr>
          <p:nvPr/>
        </p:nvPicPr>
        <p:blipFill>
          <a:blip r:embed="rId3"/>
          <a:stretch>
            <a:fillRect/>
          </a:stretch>
        </p:blipFill>
        <p:spPr>
          <a:xfrm>
            <a:off x="3749200" y="4671621"/>
            <a:ext cx="488654" cy="488654"/>
          </a:xfrm>
          <a:prstGeom prst="rect">
            <a:avLst/>
          </a:prstGeom>
        </p:spPr>
      </p:pic>
    </p:spTree>
    <p:extLst>
      <p:ext uri="{BB962C8B-B14F-4D97-AF65-F5344CB8AC3E}">
        <p14:creationId xmlns:p14="http://schemas.microsoft.com/office/powerpoint/2010/main" val="3247374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rma libre 14">
            <a:extLst>
              <a:ext uri="{FF2B5EF4-FFF2-40B4-BE49-F238E27FC236}">
                <a16:creationId xmlns:a16="http://schemas.microsoft.com/office/drawing/2014/main" id="{99ED76F1-EA45-2D4C-912D-0E8E99B5F79F}"/>
              </a:ext>
            </a:extLst>
          </p:cNvPr>
          <p:cNvSpPr/>
          <p:nvPr/>
        </p:nvSpPr>
        <p:spPr>
          <a:xfrm rot="623920">
            <a:off x="1918844" y="5748243"/>
            <a:ext cx="9225634" cy="1152508"/>
          </a:xfrm>
          <a:custGeom>
            <a:avLst/>
            <a:gdLst>
              <a:gd name="connsiteX0" fmla="*/ 0 w 6768791"/>
              <a:gd name="connsiteY0" fmla="*/ 1215483 h 1367640"/>
              <a:gd name="connsiteX1" fmla="*/ 2999678 w 6768791"/>
              <a:gd name="connsiteY1" fmla="*/ 1260087 h 1367640"/>
              <a:gd name="connsiteX2" fmla="*/ 6768791 w 6768791"/>
              <a:gd name="connsiteY2" fmla="*/ 0 h 1367640"/>
            </a:gdLst>
            <a:ahLst/>
            <a:cxnLst>
              <a:cxn ang="0">
                <a:pos x="connsiteX0" y="connsiteY0"/>
              </a:cxn>
              <a:cxn ang="0">
                <a:pos x="connsiteX1" y="connsiteY1"/>
              </a:cxn>
              <a:cxn ang="0">
                <a:pos x="connsiteX2" y="connsiteY2"/>
              </a:cxn>
            </a:cxnLst>
            <a:rect l="l" t="t" r="r" b="b"/>
            <a:pathLst>
              <a:path w="6768791" h="1367640">
                <a:moveTo>
                  <a:pt x="0" y="1215483"/>
                </a:moveTo>
                <a:cubicBezTo>
                  <a:pt x="935773" y="1339075"/>
                  <a:pt x="1871546" y="1462667"/>
                  <a:pt x="2999678" y="1260087"/>
                </a:cubicBezTo>
                <a:cubicBezTo>
                  <a:pt x="4127810" y="1057507"/>
                  <a:pt x="5448300" y="528753"/>
                  <a:pt x="6768791" y="0"/>
                </a:cubicBezTo>
              </a:path>
            </a:pathLst>
          </a:custGeom>
          <a:no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92D050"/>
              </a:solidFill>
            </a:endParaRPr>
          </a:p>
        </p:txBody>
      </p:sp>
      <p:sp>
        <p:nvSpPr>
          <p:cNvPr id="9" name="Rectángulo 8">
            <a:extLst>
              <a:ext uri="{FF2B5EF4-FFF2-40B4-BE49-F238E27FC236}">
                <a16:creationId xmlns:a16="http://schemas.microsoft.com/office/drawing/2014/main" id="{1CA5C113-89BF-0247-A726-DE5D6CCAEC54}"/>
              </a:ext>
            </a:extLst>
          </p:cNvPr>
          <p:cNvSpPr/>
          <p:nvPr/>
        </p:nvSpPr>
        <p:spPr>
          <a:xfrm>
            <a:off x="0" y="36436"/>
            <a:ext cx="7579319"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4. Estrategias y recursos para el proceso educativo</a:t>
            </a:r>
          </a:p>
        </p:txBody>
      </p:sp>
      <p:pic>
        <p:nvPicPr>
          <p:cNvPr id="10" name="Imagen 9">
            <a:extLst>
              <a:ext uri="{FF2B5EF4-FFF2-40B4-BE49-F238E27FC236}">
                <a16:creationId xmlns:a16="http://schemas.microsoft.com/office/drawing/2014/main" id="{FF21F67D-48E2-694F-A758-FA67BFAE705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5581" y="6208959"/>
            <a:ext cx="2139823" cy="407054"/>
          </a:xfrm>
          <a:prstGeom prst="rect">
            <a:avLst/>
          </a:prstGeom>
        </p:spPr>
      </p:pic>
      <p:sp>
        <p:nvSpPr>
          <p:cNvPr id="16" name="CuadroTexto 15">
            <a:extLst>
              <a:ext uri="{FF2B5EF4-FFF2-40B4-BE49-F238E27FC236}">
                <a16:creationId xmlns:a16="http://schemas.microsoft.com/office/drawing/2014/main" id="{94859798-687A-FA45-8115-B1E7B8511AC4}"/>
              </a:ext>
            </a:extLst>
          </p:cNvPr>
          <p:cNvSpPr txBox="1"/>
          <p:nvPr/>
        </p:nvSpPr>
        <p:spPr>
          <a:xfrm>
            <a:off x="115581" y="655964"/>
            <a:ext cx="3674078" cy="1569660"/>
          </a:xfrm>
          <a:prstGeom prst="rect">
            <a:avLst/>
          </a:prstGeom>
          <a:noFill/>
        </p:spPr>
        <p:txBody>
          <a:bodyPr wrap="square" rtlCol="0">
            <a:spAutoFit/>
          </a:bodyPr>
          <a:lstStyle/>
          <a:p>
            <a:r>
              <a:rPr lang="es-CO" sz="2400" dirty="0">
                <a:solidFill>
                  <a:srgbClr val="003399"/>
                </a:solidFill>
                <a:latin typeface="Work Sans Thin" pitchFamily="2" charset="77"/>
              </a:rPr>
              <a:t>Orientacionas para las familias para promover ambientes seguros y protegidos</a:t>
            </a:r>
          </a:p>
        </p:txBody>
      </p:sp>
      <p:cxnSp>
        <p:nvCxnSpPr>
          <p:cNvPr id="18" name="Conector recto 17">
            <a:extLst>
              <a:ext uri="{FF2B5EF4-FFF2-40B4-BE49-F238E27FC236}">
                <a16:creationId xmlns:a16="http://schemas.microsoft.com/office/drawing/2014/main" id="{D0A0F29B-CA77-0A4C-AE4A-1411107D3496}"/>
              </a:ext>
            </a:extLst>
          </p:cNvPr>
          <p:cNvCxnSpPr>
            <a:cxnSpLocks/>
          </p:cNvCxnSpPr>
          <p:nvPr/>
        </p:nvCxnSpPr>
        <p:spPr>
          <a:xfrm>
            <a:off x="3724777" y="1021976"/>
            <a:ext cx="24423" cy="5186983"/>
          </a:xfrm>
          <a:prstGeom prst="line">
            <a:avLst/>
          </a:prstGeom>
          <a:ln>
            <a:solidFill>
              <a:srgbClr val="FF1081"/>
            </a:solidFill>
            <a:prstDash val="sysDash"/>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7FD36194-DD9C-3B46-A39E-F0CDF130AF35}"/>
              </a:ext>
            </a:extLst>
          </p:cNvPr>
          <p:cNvSpPr txBox="1"/>
          <p:nvPr/>
        </p:nvSpPr>
        <p:spPr>
          <a:xfrm>
            <a:off x="4213931" y="1443841"/>
            <a:ext cx="7866647" cy="3970318"/>
          </a:xfrm>
          <a:prstGeom prst="rect">
            <a:avLst/>
          </a:prstGeom>
          <a:noFill/>
        </p:spPr>
        <p:txBody>
          <a:bodyPr wrap="square" rtlCol="0">
            <a:spAutoFit/>
          </a:bodyPr>
          <a:lstStyle/>
          <a:p>
            <a:pPr marL="457200" lvl="0" indent="-457200" algn="just">
              <a:buFont typeface="+mj-lt"/>
              <a:buAutoNum type="arabicPeriod" startAt="6"/>
            </a:pPr>
            <a:r>
              <a:rPr lang="es-ES" b="1" dirty="0">
                <a:solidFill>
                  <a:srgbClr val="FF5CA4"/>
                </a:solidFill>
                <a:latin typeface="Work Sans Thin" pitchFamily="2" charset="77"/>
              </a:rPr>
              <a:t>Conocer </a:t>
            </a:r>
            <a:r>
              <a:rPr lang="es-ES" dirty="0">
                <a:latin typeface="Work Sans Thin" pitchFamily="2" charset="77"/>
              </a:rPr>
              <a:t>a las personas que se quedan con los niños y niñas y en lo posible procurar que otras personas puedan observarlos.</a:t>
            </a:r>
          </a:p>
          <a:p>
            <a:pPr marL="457200" lvl="0" indent="-457200" algn="just">
              <a:buFont typeface="+mj-lt"/>
              <a:buAutoNum type="arabicPeriod" startAt="6"/>
            </a:pPr>
            <a:endParaRPr lang="es-ES" dirty="0">
              <a:latin typeface="Work Sans Thin" pitchFamily="2" charset="77"/>
            </a:endParaRPr>
          </a:p>
          <a:p>
            <a:pPr marL="457200" lvl="0" indent="-457200" algn="just">
              <a:buFont typeface="+mj-lt"/>
              <a:buAutoNum type="arabicPeriod" startAt="6"/>
            </a:pPr>
            <a:r>
              <a:rPr lang="es-ES" b="1" dirty="0">
                <a:solidFill>
                  <a:srgbClr val="00B0F0"/>
                </a:solidFill>
                <a:latin typeface="Work Sans Thin" pitchFamily="2" charset="77"/>
              </a:rPr>
              <a:t>Enseñar</a:t>
            </a:r>
            <a:r>
              <a:rPr lang="es-ES" dirty="0">
                <a:latin typeface="Work Sans Thin" pitchFamily="2" charset="77"/>
              </a:rPr>
              <a:t> a los niños y niñas que NADIE (conocidos o desconocidos) puede tocar su cuerpo ni hacer caricias que lo incomoden. </a:t>
            </a:r>
          </a:p>
          <a:p>
            <a:pPr marL="457200" lvl="0" indent="-457200" algn="just">
              <a:buFont typeface="+mj-lt"/>
              <a:buAutoNum type="arabicPeriod" startAt="6"/>
            </a:pPr>
            <a:endParaRPr lang="es-ES" dirty="0">
              <a:latin typeface="Work Sans Thin" pitchFamily="2" charset="77"/>
            </a:endParaRPr>
          </a:p>
          <a:p>
            <a:pPr marL="457200" lvl="0" indent="-457200" algn="just">
              <a:buFont typeface="+mj-lt"/>
              <a:buAutoNum type="arabicPeriod" startAt="6"/>
            </a:pPr>
            <a:r>
              <a:rPr lang="es-ES" b="1" dirty="0">
                <a:solidFill>
                  <a:srgbClr val="00B050"/>
                </a:solidFill>
                <a:latin typeface="Work Sans Thin" pitchFamily="2" charset="77"/>
              </a:rPr>
              <a:t>Evitar </a:t>
            </a:r>
            <a:r>
              <a:rPr lang="es-ES" dirty="0">
                <a:latin typeface="Work Sans Thin" pitchFamily="2" charset="77"/>
              </a:rPr>
              <a:t>que jueguen en lugares peligrosos: escaleras, ventanas, balcones, así como en proximidades de hoyos, pozos, piscinas, etc.</a:t>
            </a:r>
          </a:p>
          <a:p>
            <a:pPr marL="457200" lvl="0" indent="-457200" algn="just">
              <a:buFont typeface="+mj-lt"/>
              <a:buAutoNum type="arabicPeriod" startAt="6"/>
            </a:pPr>
            <a:endParaRPr lang="es-ES" dirty="0">
              <a:latin typeface="Work Sans Thin" pitchFamily="2" charset="77"/>
            </a:endParaRPr>
          </a:p>
          <a:p>
            <a:pPr marL="457200" lvl="0" indent="-457200" algn="just">
              <a:buFont typeface="+mj-lt"/>
              <a:buAutoNum type="arabicPeriod" startAt="6"/>
            </a:pPr>
            <a:r>
              <a:rPr lang="es-ES" b="1" dirty="0">
                <a:solidFill>
                  <a:srgbClr val="00B0F0"/>
                </a:solidFill>
                <a:latin typeface="Work Sans Thin" pitchFamily="2" charset="77"/>
              </a:rPr>
              <a:t>Vigilar </a:t>
            </a:r>
            <a:r>
              <a:rPr lang="es-ES" dirty="0">
                <a:latin typeface="Work Sans Thin" pitchFamily="2" charset="77"/>
              </a:rPr>
              <a:t>el uso de estufas y enchufes de la red eléctrica. Mantener cerrada la llave del gas si no se está cocinando.</a:t>
            </a:r>
          </a:p>
          <a:p>
            <a:pPr marL="457200" lvl="0" indent="-457200" algn="just">
              <a:buFont typeface="+mj-lt"/>
              <a:buAutoNum type="arabicPeriod" startAt="6"/>
            </a:pPr>
            <a:endParaRPr lang="es-ES" dirty="0">
              <a:latin typeface="Work Sans Thin" pitchFamily="2" charset="77"/>
            </a:endParaRPr>
          </a:p>
          <a:p>
            <a:pPr marL="457200" lvl="0" indent="-457200" algn="just">
              <a:buFont typeface="+mj-lt"/>
              <a:buAutoNum type="arabicPeriod" startAt="6"/>
            </a:pPr>
            <a:r>
              <a:rPr lang="es-ES" b="1" dirty="0">
                <a:latin typeface="Work Sans Thin" pitchFamily="2" charset="77"/>
              </a:rPr>
              <a:t>Tener </a:t>
            </a:r>
            <a:r>
              <a:rPr lang="es-ES" dirty="0">
                <a:latin typeface="Work Sans Thin" pitchFamily="2" charset="77"/>
              </a:rPr>
              <a:t>a la mano los números de atención en caso de emergencia de la policía, ambulancia, hospital más cercano al hogar, entre otros.</a:t>
            </a:r>
          </a:p>
        </p:txBody>
      </p:sp>
      <p:pic>
        <p:nvPicPr>
          <p:cNvPr id="11" name="Imagen 10">
            <a:extLst>
              <a:ext uri="{FF2B5EF4-FFF2-40B4-BE49-F238E27FC236}">
                <a16:creationId xmlns:a16="http://schemas.microsoft.com/office/drawing/2014/main" id="{5D6BB82E-CCA6-7A4D-8EF3-A7F4826DC645}"/>
              </a:ext>
            </a:extLst>
          </p:cNvPr>
          <p:cNvPicPr>
            <a:picLocks noChangeAspect="1"/>
          </p:cNvPicPr>
          <p:nvPr/>
        </p:nvPicPr>
        <p:blipFill>
          <a:blip r:embed="rId3"/>
          <a:stretch>
            <a:fillRect/>
          </a:stretch>
        </p:blipFill>
        <p:spPr>
          <a:xfrm>
            <a:off x="3789659" y="1278164"/>
            <a:ext cx="488654" cy="488654"/>
          </a:xfrm>
          <a:prstGeom prst="rect">
            <a:avLst/>
          </a:prstGeom>
        </p:spPr>
      </p:pic>
      <p:pic>
        <p:nvPicPr>
          <p:cNvPr id="12" name="Imagen 11">
            <a:extLst>
              <a:ext uri="{FF2B5EF4-FFF2-40B4-BE49-F238E27FC236}">
                <a16:creationId xmlns:a16="http://schemas.microsoft.com/office/drawing/2014/main" id="{77A791C7-09CE-E44D-97BA-EF8E94742FF5}"/>
              </a:ext>
            </a:extLst>
          </p:cNvPr>
          <p:cNvPicPr>
            <a:picLocks noChangeAspect="1"/>
          </p:cNvPicPr>
          <p:nvPr/>
        </p:nvPicPr>
        <p:blipFill>
          <a:blip r:embed="rId3"/>
          <a:stretch>
            <a:fillRect/>
          </a:stretch>
        </p:blipFill>
        <p:spPr>
          <a:xfrm>
            <a:off x="3789659" y="2383488"/>
            <a:ext cx="488654" cy="488654"/>
          </a:xfrm>
          <a:prstGeom prst="rect">
            <a:avLst/>
          </a:prstGeom>
        </p:spPr>
      </p:pic>
      <p:pic>
        <p:nvPicPr>
          <p:cNvPr id="13" name="Imagen 12">
            <a:extLst>
              <a:ext uri="{FF2B5EF4-FFF2-40B4-BE49-F238E27FC236}">
                <a16:creationId xmlns:a16="http://schemas.microsoft.com/office/drawing/2014/main" id="{0A81F654-7ACF-CB4C-9ECB-419AD4211FB2}"/>
              </a:ext>
            </a:extLst>
          </p:cNvPr>
          <p:cNvPicPr>
            <a:picLocks noChangeAspect="1"/>
          </p:cNvPicPr>
          <p:nvPr/>
        </p:nvPicPr>
        <p:blipFill>
          <a:blip r:embed="rId3"/>
          <a:stretch>
            <a:fillRect/>
          </a:stretch>
        </p:blipFill>
        <p:spPr>
          <a:xfrm>
            <a:off x="3749200" y="3638466"/>
            <a:ext cx="488654" cy="488654"/>
          </a:xfrm>
          <a:prstGeom prst="rect">
            <a:avLst/>
          </a:prstGeom>
        </p:spPr>
      </p:pic>
      <p:pic>
        <p:nvPicPr>
          <p:cNvPr id="14" name="Imagen 13">
            <a:extLst>
              <a:ext uri="{FF2B5EF4-FFF2-40B4-BE49-F238E27FC236}">
                <a16:creationId xmlns:a16="http://schemas.microsoft.com/office/drawing/2014/main" id="{6212FA3C-4B47-1341-948B-EBDDA1499F4B}"/>
              </a:ext>
            </a:extLst>
          </p:cNvPr>
          <p:cNvPicPr>
            <a:picLocks noChangeAspect="1"/>
          </p:cNvPicPr>
          <p:nvPr/>
        </p:nvPicPr>
        <p:blipFill>
          <a:blip r:embed="rId3"/>
          <a:stretch>
            <a:fillRect/>
          </a:stretch>
        </p:blipFill>
        <p:spPr>
          <a:xfrm>
            <a:off x="3749200" y="4852653"/>
            <a:ext cx="488654" cy="488654"/>
          </a:xfrm>
          <a:prstGeom prst="rect">
            <a:avLst/>
          </a:prstGeom>
        </p:spPr>
      </p:pic>
      <p:sp>
        <p:nvSpPr>
          <p:cNvPr id="2" name="CuadroTexto 1">
            <a:extLst>
              <a:ext uri="{FF2B5EF4-FFF2-40B4-BE49-F238E27FC236}">
                <a16:creationId xmlns:a16="http://schemas.microsoft.com/office/drawing/2014/main" id="{6F16FDD5-3098-8F4E-80FF-7CED88CFC6B7}"/>
              </a:ext>
            </a:extLst>
          </p:cNvPr>
          <p:cNvSpPr txBox="1"/>
          <p:nvPr/>
        </p:nvSpPr>
        <p:spPr>
          <a:xfrm>
            <a:off x="297117" y="2708932"/>
            <a:ext cx="3186953" cy="3139321"/>
          </a:xfrm>
          <a:prstGeom prst="rect">
            <a:avLst/>
          </a:prstGeom>
          <a:noFill/>
        </p:spPr>
        <p:txBody>
          <a:bodyPr wrap="square" rtlCol="0">
            <a:spAutoFit/>
          </a:bodyPr>
          <a:lstStyle/>
          <a:p>
            <a:r>
              <a:rPr lang="es-ES" dirty="0">
                <a:latin typeface="Work Sans Thin" pitchFamily="2" charset="77"/>
              </a:rPr>
              <a:t>El mayor tiempo en casa es una invitación para fortalecer las relaciones familiares y propiciar el encuentro. Es necesario que asegurar que la casa o el lugar en el cual permanecen los niños, niñas y adolescente, sea un espacio seguro y protector. </a:t>
            </a:r>
            <a:endParaRPr lang="es-CO" dirty="0">
              <a:latin typeface="Work Sans Thin" pitchFamily="2" charset="77"/>
            </a:endParaRPr>
          </a:p>
          <a:p>
            <a:endParaRPr lang="es-CO" dirty="0"/>
          </a:p>
        </p:txBody>
      </p:sp>
    </p:spTree>
    <p:extLst>
      <p:ext uri="{BB962C8B-B14F-4D97-AF65-F5344CB8AC3E}">
        <p14:creationId xmlns:p14="http://schemas.microsoft.com/office/powerpoint/2010/main" val="1626296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rma libre 14">
            <a:extLst>
              <a:ext uri="{FF2B5EF4-FFF2-40B4-BE49-F238E27FC236}">
                <a16:creationId xmlns:a16="http://schemas.microsoft.com/office/drawing/2014/main" id="{99ED76F1-EA45-2D4C-912D-0E8E99B5F79F}"/>
              </a:ext>
            </a:extLst>
          </p:cNvPr>
          <p:cNvSpPr/>
          <p:nvPr/>
        </p:nvSpPr>
        <p:spPr>
          <a:xfrm rot="623920">
            <a:off x="1918844" y="5748243"/>
            <a:ext cx="9225634" cy="1152508"/>
          </a:xfrm>
          <a:custGeom>
            <a:avLst/>
            <a:gdLst>
              <a:gd name="connsiteX0" fmla="*/ 0 w 6768791"/>
              <a:gd name="connsiteY0" fmla="*/ 1215483 h 1367640"/>
              <a:gd name="connsiteX1" fmla="*/ 2999678 w 6768791"/>
              <a:gd name="connsiteY1" fmla="*/ 1260087 h 1367640"/>
              <a:gd name="connsiteX2" fmla="*/ 6768791 w 6768791"/>
              <a:gd name="connsiteY2" fmla="*/ 0 h 1367640"/>
            </a:gdLst>
            <a:ahLst/>
            <a:cxnLst>
              <a:cxn ang="0">
                <a:pos x="connsiteX0" y="connsiteY0"/>
              </a:cxn>
              <a:cxn ang="0">
                <a:pos x="connsiteX1" y="connsiteY1"/>
              </a:cxn>
              <a:cxn ang="0">
                <a:pos x="connsiteX2" y="connsiteY2"/>
              </a:cxn>
            </a:cxnLst>
            <a:rect l="l" t="t" r="r" b="b"/>
            <a:pathLst>
              <a:path w="6768791" h="1367640">
                <a:moveTo>
                  <a:pt x="0" y="1215483"/>
                </a:moveTo>
                <a:cubicBezTo>
                  <a:pt x="935773" y="1339075"/>
                  <a:pt x="1871546" y="1462667"/>
                  <a:pt x="2999678" y="1260087"/>
                </a:cubicBezTo>
                <a:cubicBezTo>
                  <a:pt x="4127810" y="1057507"/>
                  <a:pt x="5448300" y="528753"/>
                  <a:pt x="6768791" y="0"/>
                </a:cubicBezTo>
              </a:path>
            </a:pathLst>
          </a:custGeom>
          <a:no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92D050"/>
              </a:solidFill>
            </a:endParaRPr>
          </a:p>
        </p:txBody>
      </p:sp>
      <p:sp>
        <p:nvSpPr>
          <p:cNvPr id="9" name="Rectángulo 8">
            <a:extLst>
              <a:ext uri="{FF2B5EF4-FFF2-40B4-BE49-F238E27FC236}">
                <a16:creationId xmlns:a16="http://schemas.microsoft.com/office/drawing/2014/main" id="{1CA5C113-89BF-0247-A726-DE5D6CCAEC54}"/>
              </a:ext>
            </a:extLst>
          </p:cNvPr>
          <p:cNvSpPr/>
          <p:nvPr/>
        </p:nvSpPr>
        <p:spPr>
          <a:xfrm>
            <a:off x="0" y="36436"/>
            <a:ext cx="7579319"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4. Estrategias y recursos para el proceso educativo</a:t>
            </a:r>
          </a:p>
        </p:txBody>
      </p:sp>
      <p:pic>
        <p:nvPicPr>
          <p:cNvPr id="10" name="Imagen 9">
            <a:extLst>
              <a:ext uri="{FF2B5EF4-FFF2-40B4-BE49-F238E27FC236}">
                <a16:creationId xmlns:a16="http://schemas.microsoft.com/office/drawing/2014/main" id="{FF21F67D-48E2-694F-A758-FA67BFAE705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5581" y="6208959"/>
            <a:ext cx="2139823" cy="407054"/>
          </a:xfrm>
          <a:prstGeom prst="rect">
            <a:avLst/>
          </a:prstGeom>
        </p:spPr>
      </p:pic>
      <p:sp>
        <p:nvSpPr>
          <p:cNvPr id="16" name="CuadroTexto 15">
            <a:extLst>
              <a:ext uri="{FF2B5EF4-FFF2-40B4-BE49-F238E27FC236}">
                <a16:creationId xmlns:a16="http://schemas.microsoft.com/office/drawing/2014/main" id="{94859798-687A-FA45-8115-B1E7B8511AC4}"/>
              </a:ext>
            </a:extLst>
          </p:cNvPr>
          <p:cNvSpPr txBox="1"/>
          <p:nvPr/>
        </p:nvSpPr>
        <p:spPr>
          <a:xfrm>
            <a:off x="115581" y="655964"/>
            <a:ext cx="3674078" cy="1569660"/>
          </a:xfrm>
          <a:prstGeom prst="rect">
            <a:avLst/>
          </a:prstGeom>
          <a:noFill/>
        </p:spPr>
        <p:txBody>
          <a:bodyPr wrap="square" rtlCol="0">
            <a:spAutoFit/>
          </a:bodyPr>
          <a:lstStyle/>
          <a:p>
            <a:r>
              <a:rPr lang="es-CO" sz="2400" dirty="0">
                <a:solidFill>
                  <a:srgbClr val="003399"/>
                </a:solidFill>
                <a:latin typeface="Work Sans Thin" pitchFamily="2" charset="77"/>
              </a:rPr>
              <a:t>Orientacionas para la familias para promover ambientes seguros y protegidos</a:t>
            </a:r>
          </a:p>
        </p:txBody>
      </p:sp>
      <p:cxnSp>
        <p:nvCxnSpPr>
          <p:cNvPr id="18" name="Conector recto 17">
            <a:extLst>
              <a:ext uri="{FF2B5EF4-FFF2-40B4-BE49-F238E27FC236}">
                <a16:creationId xmlns:a16="http://schemas.microsoft.com/office/drawing/2014/main" id="{D0A0F29B-CA77-0A4C-AE4A-1411107D3496}"/>
              </a:ext>
            </a:extLst>
          </p:cNvPr>
          <p:cNvCxnSpPr>
            <a:cxnSpLocks/>
          </p:cNvCxnSpPr>
          <p:nvPr/>
        </p:nvCxnSpPr>
        <p:spPr>
          <a:xfrm>
            <a:off x="3724777" y="1913129"/>
            <a:ext cx="0" cy="3956227"/>
          </a:xfrm>
          <a:prstGeom prst="line">
            <a:avLst/>
          </a:prstGeom>
          <a:ln>
            <a:solidFill>
              <a:srgbClr val="FF1081"/>
            </a:solidFill>
            <a:prstDash val="sysDash"/>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7FD36194-DD9C-3B46-A39E-F0CDF130AF35}"/>
              </a:ext>
            </a:extLst>
          </p:cNvPr>
          <p:cNvSpPr txBox="1"/>
          <p:nvPr/>
        </p:nvSpPr>
        <p:spPr>
          <a:xfrm>
            <a:off x="4181918" y="1337109"/>
            <a:ext cx="7383069" cy="4401205"/>
          </a:xfrm>
          <a:prstGeom prst="rect">
            <a:avLst/>
          </a:prstGeom>
          <a:noFill/>
        </p:spPr>
        <p:txBody>
          <a:bodyPr wrap="square" rtlCol="0">
            <a:spAutoFit/>
          </a:bodyPr>
          <a:lstStyle/>
          <a:p>
            <a:pPr lvl="0" algn="just">
              <a:buFont typeface="+mj-lt"/>
              <a:buAutoNum type="arabicPeriod"/>
            </a:pPr>
            <a:r>
              <a:rPr lang="es-ES" sz="2000" b="1" dirty="0">
                <a:solidFill>
                  <a:srgbClr val="003399"/>
                </a:solidFill>
                <a:latin typeface="Work Sans Thin" pitchFamily="2" charset="77"/>
              </a:rPr>
              <a:t>Regular el acceso </a:t>
            </a:r>
            <a:r>
              <a:rPr lang="es-ES" sz="2000" dirty="0">
                <a:latin typeface="Work Sans Thin" pitchFamily="2" charset="77"/>
              </a:rPr>
              <a:t>a navegadores y redes sociales </a:t>
            </a:r>
          </a:p>
          <a:p>
            <a:pPr lvl="0" algn="just">
              <a:buFont typeface="+mj-lt"/>
              <a:buAutoNum type="arabicPeriod"/>
            </a:pPr>
            <a:endParaRPr lang="es-CO" sz="2000" dirty="0">
              <a:latin typeface="Work Sans Thin" pitchFamily="2" charset="77"/>
            </a:endParaRPr>
          </a:p>
          <a:p>
            <a:pPr lvl="0" algn="just">
              <a:buFont typeface="+mj-lt"/>
              <a:buAutoNum type="arabicPeriod"/>
            </a:pPr>
            <a:r>
              <a:rPr lang="es-ES" sz="2000" b="1" dirty="0">
                <a:solidFill>
                  <a:srgbClr val="00B050"/>
                </a:solidFill>
                <a:latin typeface="Work Sans Thin" pitchFamily="2" charset="77"/>
              </a:rPr>
              <a:t>Evitar la exposición excesiva </a:t>
            </a:r>
            <a:r>
              <a:rPr lang="es-ES" sz="2000" dirty="0">
                <a:latin typeface="Work Sans Thin" pitchFamily="2" charset="77"/>
              </a:rPr>
              <a:t>y sin acompañamiento a programas de televisión cuyos contenidos no resultan ser pertinentes para su edad.</a:t>
            </a:r>
          </a:p>
          <a:p>
            <a:pPr lvl="0" algn="just">
              <a:buFont typeface="+mj-lt"/>
              <a:buAutoNum type="arabicPeriod"/>
            </a:pPr>
            <a:endParaRPr lang="es-CO" sz="2000" dirty="0">
              <a:latin typeface="Work Sans Thin" pitchFamily="2" charset="77"/>
            </a:endParaRPr>
          </a:p>
          <a:p>
            <a:pPr lvl="0" algn="just">
              <a:buFont typeface="+mj-lt"/>
              <a:buAutoNum type="arabicPeriod"/>
            </a:pPr>
            <a:r>
              <a:rPr lang="es-ES" sz="2000" b="1" dirty="0">
                <a:solidFill>
                  <a:srgbClr val="FF5CA4"/>
                </a:solidFill>
                <a:latin typeface="Work Sans Thin" pitchFamily="2" charset="77"/>
              </a:rPr>
              <a:t>Impedir el desarrollo</a:t>
            </a:r>
            <a:r>
              <a:rPr lang="es-ES" sz="2000" dirty="0">
                <a:latin typeface="Work Sans Thin" pitchFamily="2" charset="77"/>
              </a:rPr>
              <a:t> de actividades riesgosas en casa como manipulación de químicos</a:t>
            </a:r>
          </a:p>
          <a:p>
            <a:pPr lvl="0" algn="just">
              <a:buFont typeface="+mj-lt"/>
              <a:buAutoNum type="arabicPeriod"/>
            </a:pPr>
            <a:endParaRPr lang="es-CO" sz="2000" dirty="0">
              <a:latin typeface="Work Sans Thin" pitchFamily="2" charset="77"/>
            </a:endParaRPr>
          </a:p>
          <a:p>
            <a:pPr lvl="0" algn="just">
              <a:buFont typeface="+mj-lt"/>
              <a:buAutoNum type="arabicPeriod"/>
            </a:pPr>
            <a:r>
              <a:rPr lang="es-ES" sz="2000" b="1" dirty="0">
                <a:solidFill>
                  <a:srgbClr val="003399"/>
                </a:solidFill>
                <a:latin typeface="Work Sans Thin" pitchFamily="2" charset="77"/>
              </a:rPr>
              <a:t>No dejar </a:t>
            </a:r>
            <a:r>
              <a:rPr lang="es-ES" sz="2000" dirty="0">
                <a:latin typeface="Work Sans Thin" pitchFamily="2" charset="77"/>
              </a:rPr>
              <a:t>a los niños y niñas solos en una habitación o en casa, sin vigilancia periódica de un adulto responsable. </a:t>
            </a:r>
          </a:p>
          <a:p>
            <a:pPr lvl="0" algn="just">
              <a:buFont typeface="+mj-lt"/>
              <a:buAutoNum type="arabicPeriod"/>
            </a:pPr>
            <a:endParaRPr lang="es-CO" sz="2000" dirty="0">
              <a:latin typeface="Work Sans Thin" pitchFamily="2" charset="77"/>
            </a:endParaRPr>
          </a:p>
          <a:p>
            <a:pPr lvl="0" algn="just">
              <a:buFont typeface="+mj-lt"/>
              <a:buAutoNum type="arabicPeriod"/>
            </a:pPr>
            <a:r>
              <a:rPr lang="es-ES" sz="2000" b="1" dirty="0">
                <a:latin typeface="Work Sans Thin" pitchFamily="2" charset="77"/>
              </a:rPr>
              <a:t>Fomentar</a:t>
            </a:r>
            <a:r>
              <a:rPr lang="es-ES" sz="2000" dirty="0">
                <a:latin typeface="Work Sans Thin" pitchFamily="2" charset="77"/>
              </a:rPr>
              <a:t> la solidaridad entre hermanos, primos y demás integrantes de la familia; activar la red familiar será de gran apoyo en estos momentos</a:t>
            </a:r>
            <a:r>
              <a:rPr lang="es-ES" sz="1600" dirty="0">
                <a:latin typeface="Work Sans Thin" pitchFamily="2" charset="77"/>
              </a:rPr>
              <a:t>.</a:t>
            </a:r>
            <a:endParaRPr lang="es-CO" dirty="0"/>
          </a:p>
        </p:txBody>
      </p:sp>
      <p:pic>
        <p:nvPicPr>
          <p:cNvPr id="11" name="Imagen 10">
            <a:extLst>
              <a:ext uri="{FF2B5EF4-FFF2-40B4-BE49-F238E27FC236}">
                <a16:creationId xmlns:a16="http://schemas.microsoft.com/office/drawing/2014/main" id="{5D6BB82E-CCA6-7A4D-8EF3-A7F4826DC645}"/>
              </a:ext>
            </a:extLst>
          </p:cNvPr>
          <p:cNvPicPr>
            <a:picLocks noChangeAspect="1"/>
          </p:cNvPicPr>
          <p:nvPr/>
        </p:nvPicPr>
        <p:blipFill>
          <a:blip r:embed="rId3"/>
          <a:stretch>
            <a:fillRect/>
          </a:stretch>
        </p:blipFill>
        <p:spPr>
          <a:xfrm>
            <a:off x="3789659" y="1278164"/>
            <a:ext cx="488654" cy="488654"/>
          </a:xfrm>
          <a:prstGeom prst="rect">
            <a:avLst/>
          </a:prstGeom>
        </p:spPr>
      </p:pic>
      <p:pic>
        <p:nvPicPr>
          <p:cNvPr id="12" name="Imagen 11">
            <a:extLst>
              <a:ext uri="{FF2B5EF4-FFF2-40B4-BE49-F238E27FC236}">
                <a16:creationId xmlns:a16="http://schemas.microsoft.com/office/drawing/2014/main" id="{77A791C7-09CE-E44D-97BA-EF8E94742FF5}"/>
              </a:ext>
            </a:extLst>
          </p:cNvPr>
          <p:cNvPicPr>
            <a:picLocks noChangeAspect="1"/>
          </p:cNvPicPr>
          <p:nvPr/>
        </p:nvPicPr>
        <p:blipFill>
          <a:blip r:embed="rId3"/>
          <a:stretch>
            <a:fillRect/>
          </a:stretch>
        </p:blipFill>
        <p:spPr>
          <a:xfrm>
            <a:off x="3789659" y="2383488"/>
            <a:ext cx="488654" cy="488654"/>
          </a:xfrm>
          <a:prstGeom prst="rect">
            <a:avLst/>
          </a:prstGeom>
        </p:spPr>
      </p:pic>
      <p:pic>
        <p:nvPicPr>
          <p:cNvPr id="13" name="Imagen 12">
            <a:extLst>
              <a:ext uri="{FF2B5EF4-FFF2-40B4-BE49-F238E27FC236}">
                <a16:creationId xmlns:a16="http://schemas.microsoft.com/office/drawing/2014/main" id="{0A81F654-7ACF-CB4C-9ECB-419AD4211FB2}"/>
              </a:ext>
            </a:extLst>
          </p:cNvPr>
          <p:cNvPicPr>
            <a:picLocks noChangeAspect="1"/>
          </p:cNvPicPr>
          <p:nvPr/>
        </p:nvPicPr>
        <p:blipFill>
          <a:blip r:embed="rId3"/>
          <a:stretch>
            <a:fillRect/>
          </a:stretch>
        </p:blipFill>
        <p:spPr>
          <a:xfrm>
            <a:off x="3749200" y="3638466"/>
            <a:ext cx="488654" cy="488654"/>
          </a:xfrm>
          <a:prstGeom prst="rect">
            <a:avLst/>
          </a:prstGeom>
        </p:spPr>
      </p:pic>
      <p:pic>
        <p:nvPicPr>
          <p:cNvPr id="14" name="Imagen 13">
            <a:extLst>
              <a:ext uri="{FF2B5EF4-FFF2-40B4-BE49-F238E27FC236}">
                <a16:creationId xmlns:a16="http://schemas.microsoft.com/office/drawing/2014/main" id="{6212FA3C-4B47-1341-948B-EBDDA1499F4B}"/>
              </a:ext>
            </a:extLst>
          </p:cNvPr>
          <p:cNvPicPr>
            <a:picLocks noChangeAspect="1"/>
          </p:cNvPicPr>
          <p:nvPr/>
        </p:nvPicPr>
        <p:blipFill>
          <a:blip r:embed="rId3"/>
          <a:stretch>
            <a:fillRect/>
          </a:stretch>
        </p:blipFill>
        <p:spPr>
          <a:xfrm>
            <a:off x="3749200" y="4852653"/>
            <a:ext cx="488654" cy="488654"/>
          </a:xfrm>
          <a:prstGeom prst="rect">
            <a:avLst/>
          </a:prstGeom>
        </p:spPr>
      </p:pic>
      <p:sp>
        <p:nvSpPr>
          <p:cNvPr id="2" name="CuadroTexto 1">
            <a:extLst>
              <a:ext uri="{FF2B5EF4-FFF2-40B4-BE49-F238E27FC236}">
                <a16:creationId xmlns:a16="http://schemas.microsoft.com/office/drawing/2014/main" id="{6F16FDD5-3098-8F4E-80FF-7CED88CFC6B7}"/>
              </a:ext>
            </a:extLst>
          </p:cNvPr>
          <p:cNvSpPr txBox="1"/>
          <p:nvPr/>
        </p:nvSpPr>
        <p:spPr>
          <a:xfrm>
            <a:off x="297117" y="2708932"/>
            <a:ext cx="3186953" cy="3139321"/>
          </a:xfrm>
          <a:prstGeom prst="rect">
            <a:avLst/>
          </a:prstGeom>
          <a:noFill/>
        </p:spPr>
        <p:txBody>
          <a:bodyPr wrap="square" rtlCol="0">
            <a:spAutoFit/>
          </a:bodyPr>
          <a:lstStyle/>
          <a:p>
            <a:r>
              <a:rPr lang="es-ES" dirty="0">
                <a:latin typeface="Work Sans Thin" pitchFamily="2" charset="77"/>
              </a:rPr>
              <a:t>El mayor tiempo en casa es una invitación para fortalecer las relaciones familiares y propiciar el encuentro. Es necesario que asegurar que la casa o el lugar en el cual permanecen los niños, niñas y adolescente, sea un espacio seguro y protector. </a:t>
            </a:r>
            <a:endParaRPr lang="es-CO" dirty="0">
              <a:latin typeface="Work Sans Thin" pitchFamily="2" charset="77"/>
            </a:endParaRPr>
          </a:p>
          <a:p>
            <a:endParaRPr lang="es-CO" dirty="0"/>
          </a:p>
        </p:txBody>
      </p:sp>
    </p:spTree>
    <p:extLst>
      <p:ext uri="{BB962C8B-B14F-4D97-AF65-F5344CB8AC3E}">
        <p14:creationId xmlns:p14="http://schemas.microsoft.com/office/powerpoint/2010/main" val="3135889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74AB4328-7BCD-B140-B355-00B2A5A07DB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988011" y="6450946"/>
            <a:ext cx="2139823" cy="407054"/>
          </a:xfrm>
          <a:prstGeom prst="rect">
            <a:avLst/>
          </a:prstGeom>
        </p:spPr>
      </p:pic>
      <p:sp>
        <p:nvSpPr>
          <p:cNvPr id="35" name="Rectángulo 34">
            <a:extLst>
              <a:ext uri="{FF2B5EF4-FFF2-40B4-BE49-F238E27FC236}">
                <a16:creationId xmlns:a16="http://schemas.microsoft.com/office/drawing/2014/main" id="{7FAC1AC9-354D-7943-A782-6854889B70CD}"/>
              </a:ext>
            </a:extLst>
          </p:cNvPr>
          <p:cNvSpPr/>
          <p:nvPr/>
        </p:nvSpPr>
        <p:spPr>
          <a:xfrm>
            <a:off x="2859343" y="1854602"/>
            <a:ext cx="7639576" cy="400110"/>
          </a:xfrm>
          <a:prstGeom prst="rect">
            <a:avLst/>
          </a:prstGeom>
        </p:spPr>
        <p:txBody>
          <a:bodyPr wrap="square">
            <a:spAutoFit/>
          </a:bodyPr>
          <a:lstStyle/>
          <a:p>
            <a:r>
              <a:rPr lang="es-CO" sz="2000" dirty="0">
                <a:latin typeface="Work Sans Light" pitchFamily="2" charset="77"/>
              </a:rPr>
              <a:t>Derechos laborales de los docentes y directivos docentes</a:t>
            </a:r>
          </a:p>
        </p:txBody>
      </p:sp>
      <p:sp>
        <p:nvSpPr>
          <p:cNvPr id="78" name="Rectángulo 77">
            <a:extLst>
              <a:ext uri="{FF2B5EF4-FFF2-40B4-BE49-F238E27FC236}">
                <a16:creationId xmlns:a16="http://schemas.microsoft.com/office/drawing/2014/main" id="{FAD46D92-0EEA-3E4C-A86A-52B88F094234}"/>
              </a:ext>
            </a:extLst>
          </p:cNvPr>
          <p:cNvSpPr/>
          <p:nvPr/>
        </p:nvSpPr>
        <p:spPr>
          <a:xfrm>
            <a:off x="20916" y="35647"/>
            <a:ext cx="5598007" cy="738664"/>
          </a:xfrm>
          <a:prstGeom prst="rect">
            <a:avLst/>
          </a:prstGeom>
          <a:solidFill>
            <a:srgbClr val="0070C0"/>
          </a:solidFill>
        </p:spPr>
        <p:txBody>
          <a:bodyPr wrap="none">
            <a:spAutoFit/>
          </a:bodyPr>
          <a:lstStyle/>
          <a:p>
            <a:r>
              <a:rPr lang="es-ES" sz="2400" b="1" dirty="0">
                <a:solidFill>
                  <a:schemeClr val="bg1"/>
                </a:solidFill>
                <a:latin typeface="Work Sans Thin" pitchFamily="2" charset="77"/>
              </a:rPr>
              <a:t>5. Recomendaciones administrativas </a:t>
            </a:r>
            <a:endParaRPr lang="es-ES" sz="2000" b="1" dirty="0">
              <a:solidFill>
                <a:schemeClr val="bg1"/>
              </a:solidFill>
              <a:latin typeface="Work Sans Thin" pitchFamily="2" charset="77"/>
            </a:endParaRPr>
          </a:p>
          <a:p>
            <a:r>
              <a:rPr lang="es-ES" b="1" dirty="0">
                <a:solidFill>
                  <a:schemeClr val="bg1"/>
                </a:solidFill>
                <a:latin typeface="Work Sans Thin" pitchFamily="2" charset="77"/>
              </a:rPr>
              <a:t>Recursos Humanos del sector</a:t>
            </a:r>
            <a:endParaRPr lang="es-ES" sz="2400" b="1" dirty="0">
              <a:solidFill>
                <a:schemeClr val="bg1"/>
              </a:solidFill>
              <a:latin typeface="Work Sans Thin" pitchFamily="2" charset="77"/>
            </a:endParaRPr>
          </a:p>
        </p:txBody>
      </p:sp>
      <p:sp>
        <p:nvSpPr>
          <p:cNvPr id="2" name="CuadroTexto 1">
            <a:extLst>
              <a:ext uri="{FF2B5EF4-FFF2-40B4-BE49-F238E27FC236}">
                <a16:creationId xmlns:a16="http://schemas.microsoft.com/office/drawing/2014/main" id="{62F424B7-1F93-294A-A6A2-214F846F444A}"/>
              </a:ext>
            </a:extLst>
          </p:cNvPr>
          <p:cNvSpPr txBox="1"/>
          <p:nvPr/>
        </p:nvSpPr>
        <p:spPr>
          <a:xfrm>
            <a:off x="2953214" y="3200539"/>
            <a:ext cx="7451834" cy="1323439"/>
          </a:xfrm>
          <a:prstGeom prst="rect">
            <a:avLst/>
          </a:prstGeom>
          <a:noFill/>
        </p:spPr>
        <p:txBody>
          <a:bodyPr wrap="square" rtlCol="0">
            <a:spAutoFit/>
          </a:bodyPr>
          <a:lstStyle/>
          <a:p>
            <a:r>
              <a:rPr lang="es-CO" sz="2000" dirty="0">
                <a:latin typeface="Work Sans Light" pitchFamily="2" charset="77"/>
              </a:rPr>
              <a:t>Las decisiones deberán estar en el marco de las recomendaciones de horarios flexibles y trabajo en casa, conforme la </a:t>
            </a:r>
            <a:r>
              <a:rPr lang="es-CO" sz="2000" b="1" dirty="0">
                <a:latin typeface="Work Sans Light" pitchFamily="2" charset="77"/>
              </a:rPr>
              <a:t>Directiva Presidencial 02 del 12 de marzo </a:t>
            </a:r>
            <a:r>
              <a:rPr lang="es-CO" sz="2000" dirty="0">
                <a:latin typeface="Work Sans Light" pitchFamily="2" charset="77"/>
              </a:rPr>
              <a:t>y según  las medidas adoptadas por cada Entidad Territorial</a:t>
            </a:r>
          </a:p>
        </p:txBody>
      </p:sp>
      <p:cxnSp>
        <p:nvCxnSpPr>
          <p:cNvPr id="6" name="Conector recto 5">
            <a:extLst>
              <a:ext uri="{FF2B5EF4-FFF2-40B4-BE49-F238E27FC236}">
                <a16:creationId xmlns:a16="http://schemas.microsoft.com/office/drawing/2014/main" id="{535995F7-F934-014F-91CB-C293304510EF}"/>
              </a:ext>
            </a:extLst>
          </p:cNvPr>
          <p:cNvCxnSpPr>
            <a:cxnSpLocks/>
          </p:cNvCxnSpPr>
          <p:nvPr/>
        </p:nvCxnSpPr>
        <p:spPr>
          <a:xfrm>
            <a:off x="2953214" y="2593618"/>
            <a:ext cx="7034797" cy="871"/>
          </a:xfrm>
          <a:prstGeom prst="line">
            <a:avLst/>
          </a:prstGeom>
          <a:ln w="34925">
            <a:solidFill>
              <a:schemeClr val="bg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0CCC933A-BA08-154E-88A2-48F616F6449C}"/>
              </a:ext>
            </a:extLst>
          </p:cNvPr>
          <p:cNvSpPr txBox="1"/>
          <p:nvPr/>
        </p:nvSpPr>
        <p:spPr>
          <a:xfrm>
            <a:off x="2859343" y="1454317"/>
            <a:ext cx="2385848" cy="461665"/>
          </a:xfrm>
          <a:prstGeom prst="rect">
            <a:avLst/>
          </a:prstGeom>
          <a:noFill/>
        </p:spPr>
        <p:txBody>
          <a:bodyPr wrap="square" rtlCol="0">
            <a:spAutoFit/>
          </a:bodyPr>
          <a:lstStyle/>
          <a:p>
            <a:r>
              <a:rPr lang="es-CO" sz="2400" dirty="0">
                <a:solidFill>
                  <a:srgbClr val="0070C0"/>
                </a:solidFill>
                <a:latin typeface="Work Sans Light" pitchFamily="2" charset="77"/>
              </a:rPr>
              <a:t>Respeto de los </a:t>
            </a:r>
          </a:p>
        </p:txBody>
      </p:sp>
      <p:sp>
        <p:nvSpPr>
          <p:cNvPr id="4" name="Rectángulo 3">
            <a:extLst>
              <a:ext uri="{FF2B5EF4-FFF2-40B4-BE49-F238E27FC236}">
                <a16:creationId xmlns:a16="http://schemas.microsoft.com/office/drawing/2014/main" id="{EADAF467-7A98-2043-AABF-572FF247128C}"/>
              </a:ext>
            </a:extLst>
          </p:cNvPr>
          <p:cNvSpPr/>
          <p:nvPr/>
        </p:nvSpPr>
        <p:spPr>
          <a:xfrm>
            <a:off x="372030" y="3212763"/>
            <a:ext cx="2283607" cy="1323439"/>
          </a:xfrm>
          <a:prstGeom prst="rect">
            <a:avLst/>
          </a:prstGeom>
        </p:spPr>
        <p:txBody>
          <a:bodyPr wrap="square">
            <a:spAutoFit/>
          </a:bodyPr>
          <a:lstStyle/>
          <a:p>
            <a:r>
              <a:rPr lang="es-CO" sz="2000" dirty="0">
                <a:solidFill>
                  <a:srgbClr val="0070C0"/>
                </a:solidFill>
                <a:latin typeface="Work Sans Light" pitchFamily="2" charset="77"/>
              </a:rPr>
              <a:t>Personal administrativo de establecimientos educativos </a:t>
            </a:r>
            <a:endParaRPr lang="es-CO" sz="2000" dirty="0"/>
          </a:p>
        </p:txBody>
      </p:sp>
      <p:cxnSp>
        <p:nvCxnSpPr>
          <p:cNvPr id="9" name="Conector recto 8">
            <a:extLst>
              <a:ext uri="{FF2B5EF4-FFF2-40B4-BE49-F238E27FC236}">
                <a16:creationId xmlns:a16="http://schemas.microsoft.com/office/drawing/2014/main" id="{A8811CA6-97B6-D744-B2B7-F579CD5034F5}"/>
              </a:ext>
            </a:extLst>
          </p:cNvPr>
          <p:cNvCxnSpPr>
            <a:cxnSpLocks/>
          </p:cNvCxnSpPr>
          <p:nvPr/>
        </p:nvCxnSpPr>
        <p:spPr>
          <a:xfrm>
            <a:off x="3074083" y="5058294"/>
            <a:ext cx="7034797" cy="871"/>
          </a:xfrm>
          <a:prstGeom prst="line">
            <a:avLst/>
          </a:prstGeom>
          <a:ln w="34925">
            <a:solidFill>
              <a:schemeClr val="bg1">
                <a:lumMod val="75000"/>
              </a:schemeClr>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337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C58BA0-7CE8-43DA-A7B5-39BCFC6FD742}"/>
              </a:ext>
            </a:extLst>
          </p:cNvPr>
          <p:cNvSpPr>
            <a:spLocks noGrp="1"/>
          </p:cNvSpPr>
          <p:nvPr>
            <p:ph type="title"/>
          </p:nvPr>
        </p:nvSpPr>
        <p:spPr>
          <a:xfrm>
            <a:off x="-57919" y="543946"/>
            <a:ext cx="5867896" cy="698229"/>
          </a:xfrm>
        </p:spPr>
        <p:txBody>
          <a:bodyPr>
            <a:normAutofit/>
          </a:bodyPr>
          <a:lstStyle/>
          <a:p>
            <a:r>
              <a:rPr lang="es-CO" sz="1800" b="1" dirty="0">
                <a:solidFill>
                  <a:srgbClr val="005DA3"/>
                </a:solidFill>
                <a:latin typeface="Work Sans Thin" pitchFamily="2" charset="77"/>
                <a:ea typeface="+mn-ea"/>
                <a:cs typeface="+mn-cs"/>
              </a:rPr>
              <a:t>Población atendida por Contratación del Servicio Educativo - Distribución por tipo contractual </a:t>
            </a:r>
          </a:p>
        </p:txBody>
      </p:sp>
      <p:graphicFrame>
        <p:nvGraphicFramePr>
          <p:cNvPr id="11" name="Marcador de contenido 10">
            <a:extLst>
              <a:ext uri="{FF2B5EF4-FFF2-40B4-BE49-F238E27FC236}">
                <a16:creationId xmlns:a16="http://schemas.microsoft.com/office/drawing/2014/main" id="{30B58CEE-8A5E-49A5-ACEE-734B43E87B8C}"/>
              </a:ext>
            </a:extLst>
          </p:cNvPr>
          <p:cNvGraphicFramePr>
            <a:graphicFrameLocks noGrp="1"/>
          </p:cNvGraphicFramePr>
          <p:nvPr>
            <p:ph idx="1"/>
            <p:extLst>
              <p:ext uri="{D42A27DB-BD31-4B8C-83A1-F6EECF244321}">
                <p14:modId xmlns:p14="http://schemas.microsoft.com/office/powerpoint/2010/main" val="3595170197"/>
              </p:ext>
            </p:extLst>
          </p:nvPr>
        </p:nvGraphicFramePr>
        <p:xfrm>
          <a:off x="341959" y="1628126"/>
          <a:ext cx="7115745" cy="4508665"/>
        </p:xfrm>
        <a:graphic>
          <a:graphicData uri="http://schemas.openxmlformats.org/drawingml/2006/table">
            <a:tbl>
              <a:tblPr firstRow="1" bandRow="1">
                <a:tableStyleId>{5C22544A-7EE6-4342-B048-85BDC9FD1C3A}</a:tableStyleId>
              </a:tblPr>
              <a:tblGrid>
                <a:gridCol w="5370072">
                  <a:extLst>
                    <a:ext uri="{9D8B030D-6E8A-4147-A177-3AD203B41FA5}">
                      <a16:colId xmlns:a16="http://schemas.microsoft.com/office/drawing/2014/main" val="705131061"/>
                    </a:ext>
                  </a:extLst>
                </a:gridCol>
                <a:gridCol w="1745673">
                  <a:extLst>
                    <a:ext uri="{9D8B030D-6E8A-4147-A177-3AD203B41FA5}">
                      <a16:colId xmlns:a16="http://schemas.microsoft.com/office/drawing/2014/main" val="3382850366"/>
                    </a:ext>
                  </a:extLst>
                </a:gridCol>
              </a:tblGrid>
              <a:tr h="1035157">
                <a:tc>
                  <a:txBody>
                    <a:bodyPr/>
                    <a:lstStyle/>
                    <a:p>
                      <a:pPr algn="ctr" fontAlgn="b"/>
                      <a:r>
                        <a:rPr lang="es-CO" sz="2000" u="none" strike="noStrike" dirty="0">
                          <a:effectLst/>
                          <a:latin typeface="Work Sans Light"/>
                        </a:rPr>
                        <a:t>Tipo de contratos </a:t>
                      </a:r>
                    </a:p>
                  </a:txBody>
                  <a:tcPr marL="0" marR="0" marT="0" marB="0" anchor="ctr">
                    <a:lnB w="12700" cap="flat" cmpd="sng" algn="ctr">
                      <a:solidFill>
                        <a:schemeClr val="tx1"/>
                      </a:solidFill>
                      <a:prstDash val="solid"/>
                      <a:round/>
                      <a:headEnd type="none" w="med" len="med"/>
                      <a:tailEnd type="none" w="med" len="med"/>
                    </a:lnB>
                    <a:solidFill>
                      <a:srgbClr val="0070C0"/>
                    </a:solidFill>
                  </a:tcPr>
                </a:tc>
                <a:tc>
                  <a:txBody>
                    <a:bodyPr/>
                    <a:lstStyle/>
                    <a:p>
                      <a:pPr algn="ctr" fontAlgn="b"/>
                      <a:r>
                        <a:rPr lang="es-CO" sz="2000" u="none" strike="noStrike" dirty="0">
                          <a:effectLst/>
                          <a:latin typeface="Work Sans Light"/>
                        </a:rPr>
                        <a:t>Participación</a:t>
                      </a:r>
                      <a:r>
                        <a:rPr lang="es-CO" sz="2000" u="none" strike="noStrike" baseline="0" dirty="0">
                          <a:effectLst/>
                          <a:latin typeface="Work Sans Light"/>
                        </a:rPr>
                        <a:t> porcentual</a:t>
                      </a:r>
                      <a:endParaRPr lang="es-CO" sz="2000" b="0" i="0" u="none" strike="noStrike" dirty="0">
                        <a:effectLst/>
                        <a:latin typeface="Work Sans Light"/>
                      </a:endParaRPr>
                    </a:p>
                  </a:txBody>
                  <a:tcPr marL="0" marR="0" marT="0" marB="0" anchor="ctr">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644962442"/>
                  </a:ext>
                </a:extLst>
              </a:tr>
              <a:tr h="351366">
                <a:tc>
                  <a:txBody>
                    <a:bodyPr/>
                    <a:lstStyle/>
                    <a:p>
                      <a:pPr algn="l" rtl="0" fontAlgn="b"/>
                      <a:r>
                        <a:rPr lang="es-CO" sz="1800" u="none" strike="noStrike" dirty="0">
                          <a:effectLst/>
                          <a:latin typeface="Work Sans Light"/>
                        </a:rPr>
                        <a:t>Iglesias y Confesiones Religiosas </a:t>
                      </a:r>
                      <a:endParaRPr lang="es-CO" sz="1800" b="0" i="0" u="none" strike="noStrike" dirty="0">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800" u="none" strike="noStrike" dirty="0">
                          <a:effectLst/>
                          <a:latin typeface="Work Sans Light"/>
                        </a:rPr>
                        <a:t>27%</a:t>
                      </a:r>
                      <a:endParaRPr lang="es-CO" sz="1800" b="1" i="0" u="none" strike="noStrike" dirty="0">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4338875"/>
                  </a:ext>
                </a:extLst>
              </a:tr>
              <a:tr h="358321">
                <a:tc>
                  <a:txBody>
                    <a:bodyPr/>
                    <a:lstStyle/>
                    <a:p>
                      <a:pPr algn="l" rtl="0" fontAlgn="b"/>
                      <a:r>
                        <a:rPr lang="es-CO" sz="1800" u="none" strike="noStrike" dirty="0">
                          <a:effectLst/>
                          <a:latin typeface="Work Sans Light"/>
                        </a:rPr>
                        <a:t>Indígenas - Administración del servicio educativo</a:t>
                      </a:r>
                      <a:endParaRPr lang="es-CO" sz="1800" b="0" i="0" u="none" strike="noStrike" dirty="0">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800" u="none" strike="noStrike" dirty="0">
                          <a:effectLst/>
                          <a:latin typeface="Work Sans Light"/>
                        </a:rPr>
                        <a:t>25%</a:t>
                      </a:r>
                      <a:endParaRPr lang="es-CO" sz="1800" b="1" i="0" u="none" strike="noStrike" dirty="0">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2031907"/>
                  </a:ext>
                </a:extLst>
              </a:tr>
              <a:tr h="421518">
                <a:tc>
                  <a:txBody>
                    <a:bodyPr/>
                    <a:lstStyle/>
                    <a:p>
                      <a:pPr algn="l" rtl="0" fontAlgn="b"/>
                      <a:r>
                        <a:rPr lang="es-CO" sz="1800" u="none" strike="noStrike" dirty="0">
                          <a:effectLst/>
                          <a:latin typeface="Work Sans Light"/>
                        </a:rPr>
                        <a:t>Contratos de prestación del servicio educativo (Banco de Oferentes)</a:t>
                      </a:r>
                      <a:endParaRPr lang="es-CO" sz="1800" b="0" i="0" u="none" strike="noStrike" dirty="0">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800" u="none" strike="noStrike" dirty="0">
                          <a:effectLst/>
                          <a:latin typeface="Work Sans Light"/>
                        </a:rPr>
                        <a:t>26%</a:t>
                      </a:r>
                      <a:endParaRPr lang="es-CO" sz="1800" b="1" i="0" u="none" strike="noStrike" dirty="0">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2465570"/>
                  </a:ext>
                </a:extLst>
              </a:tr>
              <a:tr h="358321">
                <a:tc>
                  <a:txBody>
                    <a:bodyPr/>
                    <a:lstStyle/>
                    <a:p>
                      <a:pPr algn="l" rtl="0" fontAlgn="b"/>
                      <a:r>
                        <a:rPr lang="es-CO" sz="1800" u="none" strike="noStrike" dirty="0">
                          <a:effectLst/>
                          <a:latin typeface="Work Sans Light"/>
                        </a:rPr>
                        <a:t>Administración por licitación (Antes concesión)</a:t>
                      </a:r>
                      <a:endParaRPr lang="es-CO" sz="1800" b="0" i="0" u="none" strike="noStrike" dirty="0">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800" u="none" strike="noStrike" dirty="0">
                          <a:effectLst/>
                          <a:latin typeface="Work Sans Light"/>
                        </a:rPr>
                        <a:t>11%</a:t>
                      </a:r>
                      <a:endParaRPr lang="es-CO" sz="1800" b="1" i="0" u="none" strike="noStrike" dirty="0">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7328806"/>
                  </a:ext>
                </a:extLst>
              </a:tr>
              <a:tr h="358321">
                <a:tc>
                  <a:txBody>
                    <a:bodyPr/>
                    <a:lstStyle/>
                    <a:p>
                      <a:pPr algn="l" rtl="0" fontAlgn="b"/>
                      <a:r>
                        <a:rPr lang="es-CO" sz="1800" u="none" strike="noStrike" dirty="0">
                          <a:effectLst/>
                          <a:latin typeface="Work Sans Light"/>
                        </a:rPr>
                        <a:t>Otros Contratos Prestación del Servicio Educativo</a:t>
                      </a:r>
                      <a:endParaRPr lang="es-CO" sz="1800" b="0" i="0" u="none" strike="noStrike" dirty="0">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800" u="none" strike="noStrike" dirty="0">
                          <a:effectLst/>
                          <a:latin typeface="Work Sans Light"/>
                        </a:rPr>
                        <a:t>0,8%</a:t>
                      </a:r>
                      <a:endParaRPr lang="es-CO" sz="1800" b="1" i="0" u="none" strike="noStrike" dirty="0">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4228153"/>
                  </a:ext>
                </a:extLst>
              </a:tr>
              <a:tr h="414051">
                <a:tc>
                  <a:txBody>
                    <a:bodyPr/>
                    <a:lstStyle/>
                    <a:p>
                      <a:pPr algn="l" rtl="0" fontAlgn="b"/>
                      <a:r>
                        <a:rPr lang="es-CO" sz="1800" u="none" strike="noStrike" dirty="0" err="1">
                          <a:effectLst/>
                          <a:latin typeface="Work Sans Light"/>
                        </a:rPr>
                        <a:t>Sist</a:t>
                      </a:r>
                      <a:r>
                        <a:rPr lang="es-CO" sz="1800" u="none" strike="noStrike" dirty="0">
                          <a:effectLst/>
                          <a:latin typeface="Work Sans Light"/>
                        </a:rPr>
                        <a:t> </a:t>
                      </a:r>
                      <a:r>
                        <a:rPr lang="es-CO" sz="1800" u="none" strike="noStrike" dirty="0" err="1">
                          <a:effectLst/>
                          <a:latin typeface="Work Sans Light"/>
                        </a:rPr>
                        <a:t>Resp</a:t>
                      </a:r>
                      <a:r>
                        <a:rPr lang="es-CO" sz="1800" u="none" strike="noStrike" dirty="0">
                          <a:effectLst/>
                          <a:latin typeface="Work Sans Light"/>
                        </a:rPr>
                        <a:t> Penal Adolescente - Decreto 2383/2015</a:t>
                      </a:r>
                      <a:endParaRPr lang="es-CO" sz="1800" b="0" i="0" u="none" strike="noStrike" dirty="0">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800" u="none" strike="noStrike" dirty="0">
                          <a:effectLst/>
                          <a:latin typeface="Work Sans Light"/>
                        </a:rPr>
                        <a:t>0,1%</a:t>
                      </a:r>
                      <a:endParaRPr lang="es-CO" sz="1800" b="1" i="0" u="none" strike="noStrike" dirty="0">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5909464"/>
                  </a:ext>
                </a:extLst>
              </a:tr>
              <a:tr h="358321">
                <a:tc>
                  <a:txBody>
                    <a:bodyPr/>
                    <a:lstStyle/>
                    <a:p>
                      <a:pPr algn="l" rtl="0" fontAlgn="b"/>
                      <a:r>
                        <a:rPr lang="es-CO" sz="1800" u="none" strike="noStrike" dirty="0">
                          <a:effectLst/>
                          <a:latin typeface="Work Sans Light"/>
                        </a:rPr>
                        <a:t>Operadores para atención a población adulta</a:t>
                      </a:r>
                      <a:endParaRPr lang="es-CO" sz="1800" b="0" i="0" u="none" strike="noStrike" dirty="0">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800" u="none" strike="noStrike" dirty="0">
                          <a:effectLst/>
                          <a:latin typeface="Work Sans Light"/>
                        </a:rPr>
                        <a:t>10%</a:t>
                      </a:r>
                      <a:endParaRPr lang="es-CO" sz="1800" b="1" i="0" u="none" strike="noStrike" dirty="0">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9744052"/>
                  </a:ext>
                </a:extLst>
              </a:tr>
              <a:tr h="358321">
                <a:tc>
                  <a:txBody>
                    <a:bodyPr/>
                    <a:lstStyle/>
                    <a:p>
                      <a:pPr algn="l" rtl="0" fontAlgn="b"/>
                      <a:r>
                        <a:rPr lang="es-CO" sz="1800" u="none" strike="noStrike">
                          <a:effectLst/>
                          <a:latin typeface="Work Sans Light"/>
                        </a:rPr>
                        <a:t>Decreto 030 de 2016 - Universidades</a:t>
                      </a:r>
                      <a:endParaRPr lang="es-CO" sz="1800" b="0" i="0" u="none" strike="noStrike">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800" u="none" strike="noStrike" dirty="0">
                          <a:effectLst/>
                          <a:latin typeface="Work Sans Light"/>
                        </a:rPr>
                        <a:t>0,1%</a:t>
                      </a:r>
                      <a:endParaRPr lang="es-CO" sz="1800" b="1" i="0" u="none" strike="noStrike" dirty="0">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8744383"/>
                  </a:ext>
                </a:extLst>
              </a:tr>
              <a:tr h="358321">
                <a:tc>
                  <a:txBody>
                    <a:bodyPr/>
                    <a:lstStyle/>
                    <a:p>
                      <a:pPr algn="ctr" rtl="0" fontAlgn="b"/>
                      <a:r>
                        <a:rPr lang="es-CO" sz="1800" b="1" u="none" strike="noStrike" dirty="0">
                          <a:effectLst/>
                          <a:latin typeface="Work Sans Light"/>
                        </a:rPr>
                        <a:t>Total</a:t>
                      </a:r>
                      <a:endParaRPr lang="es-CO" sz="1800" b="1" i="0" u="none" strike="noStrike" dirty="0">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800" b="1" u="none" strike="noStrike" dirty="0">
                          <a:effectLst/>
                          <a:latin typeface="Work Sans Light"/>
                        </a:rPr>
                        <a:t>100%</a:t>
                      </a:r>
                      <a:endParaRPr lang="es-CO" sz="1800" b="1" i="0" u="none" strike="noStrike" dirty="0">
                        <a:solidFill>
                          <a:srgbClr val="000000"/>
                        </a:solidFill>
                        <a:effectLst/>
                        <a:latin typeface="Work Sans Ligh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0321086"/>
                  </a:ext>
                </a:extLst>
              </a:tr>
            </a:tbl>
          </a:graphicData>
        </a:graphic>
      </p:graphicFrame>
      <p:sp>
        <p:nvSpPr>
          <p:cNvPr id="6" name="CuadroTexto 5"/>
          <p:cNvSpPr txBox="1"/>
          <p:nvPr/>
        </p:nvSpPr>
        <p:spPr>
          <a:xfrm>
            <a:off x="7825838" y="1628126"/>
            <a:ext cx="3590777" cy="4093428"/>
          </a:xfrm>
          <a:prstGeom prst="rect">
            <a:avLst/>
          </a:prstGeom>
          <a:noFill/>
        </p:spPr>
        <p:txBody>
          <a:bodyPr wrap="square" rtlCol="0">
            <a:spAutoFit/>
          </a:bodyPr>
          <a:lstStyle/>
          <a:p>
            <a:r>
              <a:rPr lang="es-CO" sz="2000" dirty="0">
                <a:latin typeface="Work Sans Light"/>
                <a:cs typeface="Arial" panose="020B0604020202020204" pitchFamily="34" charset="0"/>
              </a:rPr>
              <a:t>Con base en la información 2019, se espera que en 2020 se atiendan por contratación </a:t>
            </a:r>
            <a:r>
              <a:rPr lang="es-CO" sz="2000" b="1" dirty="0">
                <a:latin typeface="Work Sans Light"/>
                <a:cs typeface="Arial" panose="020B0604020202020204" pitchFamily="34" charset="0"/>
              </a:rPr>
              <a:t>850 mil estudiantes </a:t>
            </a:r>
            <a:r>
              <a:rPr lang="es-CO" sz="2000" dirty="0">
                <a:latin typeface="Work Sans Light"/>
                <a:cs typeface="Arial" panose="020B0604020202020204" pitchFamily="34" charset="0"/>
              </a:rPr>
              <a:t>de los cuales </a:t>
            </a:r>
            <a:r>
              <a:rPr lang="es-CO" sz="2000" b="1" dirty="0">
                <a:latin typeface="Work Sans Light"/>
                <a:cs typeface="Arial" panose="020B0604020202020204" pitchFamily="34" charset="0"/>
              </a:rPr>
              <a:t>700 mil </a:t>
            </a:r>
            <a:r>
              <a:rPr lang="es-CO" sz="2000" dirty="0">
                <a:latin typeface="Work Sans Light"/>
                <a:cs typeface="Arial" panose="020B0604020202020204" pitchFamily="34" charset="0"/>
              </a:rPr>
              <a:t>con docentes vinculados por los contratistas. </a:t>
            </a:r>
          </a:p>
          <a:p>
            <a:endParaRPr lang="es-CO" sz="2000" dirty="0">
              <a:latin typeface="Work Sans Light"/>
              <a:cs typeface="Arial" panose="020B0604020202020204" pitchFamily="34" charset="0"/>
            </a:endParaRPr>
          </a:p>
          <a:p>
            <a:r>
              <a:rPr lang="es-CO" sz="2000" dirty="0">
                <a:latin typeface="Work Sans Light"/>
                <a:cs typeface="Arial" panose="020B0604020202020204" pitchFamily="34" charset="0"/>
              </a:rPr>
              <a:t>Poco mas de la mitad de los estudiantes atendidos por contratación asisten a establecimientos educativos oficiales.</a:t>
            </a:r>
          </a:p>
        </p:txBody>
      </p:sp>
      <p:sp>
        <p:nvSpPr>
          <p:cNvPr id="8" name="Rectángulo 7">
            <a:extLst>
              <a:ext uri="{FF2B5EF4-FFF2-40B4-BE49-F238E27FC236}">
                <a16:creationId xmlns:a16="http://schemas.microsoft.com/office/drawing/2014/main" id="{FAD46D92-0EEA-3E4C-A86A-52B88F094234}"/>
              </a:ext>
            </a:extLst>
          </p:cNvPr>
          <p:cNvSpPr/>
          <p:nvPr/>
        </p:nvSpPr>
        <p:spPr>
          <a:xfrm>
            <a:off x="20916" y="35647"/>
            <a:ext cx="5184433"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5. Recomendaciones administrativas </a:t>
            </a:r>
            <a:endParaRPr lang="es-ES" sz="2000" dirty="0">
              <a:solidFill>
                <a:schemeClr val="bg1"/>
              </a:solidFill>
              <a:latin typeface="Work Sans Thin" pitchFamily="2" charset="77"/>
            </a:endParaRPr>
          </a:p>
        </p:txBody>
      </p:sp>
    </p:spTree>
    <p:extLst>
      <p:ext uri="{BB962C8B-B14F-4D97-AF65-F5344CB8AC3E}">
        <p14:creationId xmlns:p14="http://schemas.microsoft.com/office/powerpoint/2010/main" val="3835688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74AB4328-7BCD-B140-B355-00B2A5A07DB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988011" y="6450946"/>
            <a:ext cx="2139823" cy="407054"/>
          </a:xfrm>
          <a:prstGeom prst="rect">
            <a:avLst/>
          </a:prstGeom>
        </p:spPr>
      </p:pic>
      <p:sp>
        <p:nvSpPr>
          <p:cNvPr id="10" name="Rectángulo 9"/>
          <p:cNvSpPr/>
          <p:nvPr/>
        </p:nvSpPr>
        <p:spPr>
          <a:xfrm>
            <a:off x="808703" y="1800260"/>
            <a:ext cx="10354103" cy="3785652"/>
          </a:xfrm>
          <a:prstGeom prst="rect">
            <a:avLst/>
          </a:prstGeom>
        </p:spPr>
        <p:txBody>
          <a:bodyPr wrap="square">
            <a:spAutoFit/>
          </a:bodyPr>
          <a:lstStyle/>
          <a:p>
            <a:pPr marL="457200" indent="-457200" algn="just">
              <a:buFont typeface="Arial" panose="020B0604020202020204" pitchFamily="34" charset="0"/>
              <a:buChar char="•"/>
            </a:pPr>
            <a:r>
              <a:rPr lang="es-CO" sz="2400" dirty="0">
                <a:latin typeface="Work Sans Light"/>
                <a:cs typeface="Arial" panose="020B0604020202020204" pitchFamily="34" charset="0"/>
              </a:rPr>
              <a:t>Las modificaciones del calendario escolar, también aplican para colegios oficiales donde hay atención mediante contratación del servicio educativo con iglesias, confesiones religiosas (26%), autoridades y organizaciones indígenas(24%) y operadores de atención para adultos (10%). </a:t>
            </a:r>
          </a:p>
          <a:p>
            <a:pPr algn="just"/>
            <a:endParaRPr lang="es-CO" sz="2400" dirty="0">
              <a:latin typeface="Work Sans Light"/>
              <a:cs typeface="Arial" panose="020B0604020202020204" pitchFamily="34" charset="0"/>
            </a:endParaRPr>
          </a:p>
          <a:p>
            <a:pPr marL="457200" indent="-457200" algn="just">
              <a:buFont typeface="Arial" panose="020B0604020202020204" pitchFamily="34" charset="0"/>
              <a:buChar char="•"/>
            </a:pPr>
            <a:r>
              <a:rPr lang="es-CO" sz="2400" dirty="0">
                <a:latin typeface="Work Sans Light"/>
                <a:cs typeface="Arial" panose="020B0604020202020204" pitchFamily="34" charset="0"/>
              </a:rPr>
              <a:t>Las secretarías de educación deben gestionar las modificaciones en los calendarios escolares en los establecimientos educativos privados con los que se suscribieron contratos de servicio educativo. </a:t>
            </a:r>
          </a:p>
          <a:p>
            <a:pPr algn="just"/>
            <a:endParaRPr lang="es-CO" sz="2400" dirty="0">
              <a:latin typeface="Work Sans Light"/>
              <a:cs typeface="Arial" panose="020B0604020202020204" pitchFamily="34" charset="0"/>
            </a:endParaRPr>
          </a:p>
        </p:txBody>
      </p:sp>
      <p:sp>
        <p:nvSpPr>
          <p:cNvPr id="11" name="Título 1">
            <a:extLst>
              <a:ext uri="{FF2B5EF4-FFF2-40B4-BE49-F238E27FC236}">
                <a16:creationId xmlns:a16="http://schemas.microsoft.com/office/drawing/2014/main" id="{22C58BA0-7CE8-43DA-A7B5-39BCFC6FD742}"/>
              </a:ext>
            </a:extLst>
          </p:cNvPr>
          <p:cNvSpPr txBox="1">
            <a:spLocks/>
          </p:cNvSpPr>
          <p:nvPr/>
        </p:nvSpPr>
        <p:spPr>
          <a:xfrm>
            <a:off x="5789061" y="168415"/>
            <a:ext cx="5867896" cy="6982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CO" sz="1800" b="1" dirty="0">
              <a:solidFill>
                <a:srgbClr val="005DA3"/>
              </a:solidFill>
              <a:latin typeface="Work Sans Thin" pitchFamily="2" charset="77"/>
              <a:ea typeface="+mn-ea"/>
              <a:cs typeface="+mn-cs"/>
            </a:endParaRPr>
          </a:p>
        </p:txBody>
      </p:sp>
      <p:sp>
        <p:nvSpPr>
          <p:cNvPr id="13" name="Título 1">
            <a:extLst>
              <a:ext uri="{FF2B5EF4-FFF2-40B4-BE49-F238E27FC236}">
                <a16:creationId xmlns:a16="http://schemas.microsoft.com/office/drawing/2014/main" id="{22C58BA0-7CE8-43DA-A7B5-39BCFC6FD742}"/>
              </a:ext>
            </a:extLst>
          </p:cNvPr>
          <p:cNvSpPr txBox="1">
            <a:spLocks/>
          </p:cNvSpPr>
          <p:nvPr/>
        </p:nvSpPr>
        <p:spPr>
          <a:xfrm>
            <a:off x="-328791" y="521083"/>
            <a:ext cx="6362047" cy="6982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1800" b="1">
                <a:solidFill>
                  <a:srgbClr val="005DA3"/>
                </a:solidFill>
                <a:latin typeface="Work Sans Thin" pitchFamily="2" charset="77"/>
                <a:ea typeface="+mn-ea"/>
                <a:cs typeface="+mn-cs"/>
              </a:rPr>
              <a:t>Población atendida por Contratación del Servicio Educativo - Distribución por tipo contractual </a:t>
            </a:r>
            <a:endParaRPr lang="es-CO" sz="1800" b="1" dirty="0">
              <a:solidFill>
                <a:srgbClr val="005DA3"/>
              </a:solidFill>
              <a:latin typeface="Work Sans Thin" pitchFamily="2" charset="77"/>
              <a:ea typeface="+mn-ea"/>
              <a:cs typeface="+mn-cs"/>
            </a:endParaRPr>
          </a:p>
        </p:txBody>
      </p:sp>
      <p:sp>
        <p:nvSpPr>
          <p:cNvPr id="14" name="Rectángulo 13">
            <a:extLst>
              <a:ext uri="{FF2B5EF4-FFF2-40B4-BE49-F238E27FC236}">
                <a16:creationId xmlns:a16="http://schemas.microsoft.com/office/drawing/2014/main" id="{FAD46D92-0EEA-3E4C-A86A-52B88F094234}"/>
              </a:ext>
            </a:extLst>
          </p:cNvPr>
          <p:cNvSpPr/>
          <p:nvPr/>
        </p:nvSpPr>
        <p:spPr>
          <a:xfrm>
            <a:off x="20916" y="35647"/>
            <a:ext cx="5184433"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5. Recomendaciones administrativas </a:t>
            </a:r>
            <a:endParaRPr lang="es-ES" sz="2000" dirty="0">
              <a:solidFill>
                <a:schemeClr val="bg1"/>
              </a:solidFill>
              <a:latin typeface="Work Sans Thin" pitchFamily="2" charset="77"/>
            </a:endParaRPr>
          </a:p>
        </p:txBody>
      </p:sp>
    </p:spTree>
    <p:extLst>
      <p:ext uri="{BB962C8B-B14F-4D97-AF65-F5344CB8AC3E}">
        <p14:creationId xmlns:p14="http://schemas.microsoft.com/office/powerpoint/2010/main" val="1873961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74AB4328-7BCD-B140-B355-00B2A5A07DB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988011" y="6450946"/>
            <a:ext cx="2139823" cy="407054"/>
          </a:xfrm>
          <a:prstGeom prst="rect">
            <a:avLst/>
          </a:prstGeom>
        </p:spPr>
      </p:pic>
      <p:sp>
        <p:nvSpPr>
          <p:cNvPr id="35" name="Rectángulo 34">
            <a:extLst>
              <a:ext uri="{FF2B5EF4-FFF2-40B4-BE49-F238E27FC236}">
                <a16:creationId xmlns:a16="http://schemas.microsoft.com/office/drawing/2014/main" id="{7FAC1AC9-354D-7943-A782-6854889B70CD}"/>
              </a:ext>
            </a:extLst>
          </p:cNvPr>
          <p:cNvSpPr/>
          <p:nvPr/>
        </p:nvSpPr>
        <p:spPr>
          <a:xfrm>
            <a:off x="8894304" y="314910"/>
            <a:ext cx="3233530" cy="2616101"/>
          </a:xfrm>
          <a:prstGeom prst="rect">
            <a:avLst/>
          </a:prstGeom>
        </p:spPr>
        <p:txBody>
          <a:bodyPr wrap="square">
            <a:spAutoFit/>
          </a:bodyPr>
          <a:lstStyle/>
          <a:p>
            <a:r>
              <a:rPr lang="es-ES" sz="2000" b="1" dirty="0">
                <a:solidFill>
                  <a:schemeClr val="bg1"/>
                </a:solidFill>
                <a:latin typeface="Work Sans Light" pitchFamily="2" charset="77"/>
              </a:rPr>
              <a:t>Prevención y Ciudado</a:t>
            </a:r>
            <a:endParaRPr lang="es-CO" sz="2000" b="1" dirty="0">
              <a:solidFill>
                <a:schemeClr val="bg1"/>
              </a:solidFill>
              <a:latin typeface="Work Sans Light" pitchFamily="2" charset="77"/>
            </a:endParaRPr>
          </a:p>
          <a:p>
            <a:endParaRPr lang="es-CO" sz="1600" b="1" dirty="0">
              <a:solidFill>
                <a:schemeClr val="bg1"/>
              </a:solidFill>
              <a:latin typeface="Work Sans Light" pitchFamily="2" charset="77"/>
            </a:endParaRPr>
          </a:p>
          <a:p>
            <a:r>
              <a:rPr lang="es-CO" sz="1600" b="1" dirty="0">
                <a:solidFill>
                  <a:schemeClr val="bg1"/>
                </a:solidFill>
                <a:latin typeface="Work Sans Light" pitchFamily="2" charset="77"/>
              </a:rPr>
              <a:t>Medidas adoptadas para proteger a toda la comunidad educativa y el interés superior del niño de acuerdo con lo establecido en los artículos 8 y 9 de la Ley 1098 de 2006 respecto a la prevalencia de sus derechos. </a:t>
            </a:r>
          </a:p>
        </p:txBody>
      </p:sp>
      <p:sp>
        <p:nvSpPr>
          <p:cNvPr id="78" name="Rectángulo 77">
            <a:extLst>
              <a:ext uri="{FF2B5EF4-FFF2-40B4-BE49-F238E27FC236}">
                <a16:creationId xmlns:a16="http://schemas.microsoft.com/office/drawing/2014/main" id="{FAD46D92-0EEA-3E4C-A86A-52B88F094234}"/>
              </a:ext>
            </a:extLst>
          </p:cNvPr>
          <p:cNvSpPr/>
          <p:nvPr/>
        </p:nvSpPr>
        <p:spPr>
          <a:xfrm>
            <a:off x="11049" y="74284"/>
            <a:ext cx="5578771"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6. Estrategia acompañamiento a las ETC</a:t>
            </a:r>
          </a:p>
        </p:txBody>
      </p:sp>
      <p:graphicFrame>
        <p:nvGraphicFramePr>
          <p:cNvPr id="5" name="Tabla 4">
            <a:extLst>
              <a:ext uri="{FF2B5EF4-FFF2-40B4-BE49-F238E27FC236}">
                <a16:creationId xmlns:a16="http://schemas.microsoft.com/office/drawing/2014/main" id="{DF3FB5E4-41DA-2547-9358-57BA7F782ED8}"/>
              </a:ext>
            </a:extLst>
          </p:cNvPr>
          <p:cNvGraphicFramePr>
            <a:graphicFrameLocks noGrp="1"/>
          </p:cNvGraphicFramePr>
          <p:nvPr>
            <p:extLst>
              <p:ext uri="{D42A27DB-BD31-4B8C-83A1-F6EECF244321}">
                <p14:modId xmlns:p14="http://schemas.microsoft.com/office/powerpoint/2010/main" val="291488148"/>
              </p:ext>
            </p:extLst>
          </p:nvPr>
        </p:nvGraphicFramePr>
        <p:xfrm>
          <a:off x="788191" y="1085823"/>
          <a:ext cx="10629898" cy="1575356"/>
        </p:xfrm>
        <a:graphic>
          <a:graphicData uri="http://schemas.openxmlformats.org/drawingml/2006/table">
            <a:tbl>
              <a:tblPr firstRow="1" firstCol="1" bandRow="1"/>
              <a:tblGrid>
                <a:gridCol w="1527497">
                  <a:extLst>
                    <a:ext uri="{9D8B030D-6E8A-4147-A177-3AD203B41FA5}">
                      <a16:colId xmlns:a16="http://schemas.microsoft.com/office/drawing/2014/main" val="2027360707"/>
                    </a:ext>
                  </a:extLst>
                </a:gridCol>
                <a:gridCol w="1171357">
                  <a:extLst>
                    <a:ext uri="{9D8B030D-6E8A-4147-A177-3AD203B41FA5}">
                      <a16:colId xmlns:a16="http://schemas.microsoft.com/office/drawing/2014/main" val="2103725474"/>
                    </a:ext>
                  </a:extLst>
                </a:gridCol>
                <a:gridCol w="7931044">
                  <a:extLst>
                    <a:ext uri="{9D8B030D-6E8A-4147-A177-3AD203B41FA5}">
                      <a16:colId xmlns:a16="http://schemas.microsoft.com/office/drawing/2014/main" val="4137319535"/>
                    </a:ext>
                  </a:extLst>
                </a:gridCol>
              </a:tblGrid>
              <a:tr h="192081">
                <a:tc>
                  <a:txBody>
                    <a:bodyPr/>
                    <a:lstStyle/>
                    <a:p>
                      <a:pPr algn="ctr"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Fecha</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pattFill prst="pct30">
                      <a:fgClr>
                        <a:srgbClr val="FFFFFF"/>
                      </a:fgClr>
                      <a:bgClr>
                        <a:srgbClr val="FFFFFF"/>
                      </a:bgClr>
                    </a:pattFill>
                  </a:tcPr>
                </a:tc>
                <a:tc>
                  <a:txBody>
                    <a:bodyPr/>
                    <a:lstStyle/>
                    <a:p>
                      <a:pPr algn="ctr"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Hora</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pattFill prst="pct30">
                      <a:fgClr>
                        <a:srgbClr val="FFFFFF"/>
                      </a:fgClr>
                      <a:bgClr>
                        <a:srgbClr val="FFFFFF"/>
                      </a:bgClr>
                    </a:pattFill>
                  </a:tcPr>
                </a:tc>
                <a:tc>
                  <a:txBody>
                    <a:bodyPr/>
                    <a:lstStyle/>
                    <a:p>
                      <a:pPr algn="ctr"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Tema</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pattFill prst="pct30">
                      <a:fgClr>
                        <a:srgbClr val="FFFFFF"/>
                      </a:fgClr>
                      <a:bgClr>
                        <a:srgbClr val="FFFFFF"/>
                      </a:bgClr>
                    </a:pattFill>
                  </a:tcPr>
                </a:tc>
                <a:extLst>
                  <a:ext uri="{0D108BD9-81ED-4DB2-BD59-A6C34878D82A}">
                    <a16:rowId xmlns:a16="http://schemas.microsoft.com/office/drawing/2014/main" val="3381523704"/>
                  </a:ext>
                </a:extLst>
              </a:tr>
              <a:tr h="550320">
                <a:tc>
                  <a:txBody>
                    <a:bodyPr/>
                    <a:lstStyle/>
                    <a:p>
                      <a:pPr algn="l"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16 marzo</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l"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7:00 a.m. </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just"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Orientaciones y recomendaciones generales del Gobierno Nacional y el Ministerio de Educación Nacional a través de sus circulares 11, 19 Y 20</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3796782"/>
                  </a:ext>
                </a:extLst>
              </a:tr>
              <a:tr h="427512">
                <a:tc>
                  <a:txBody>
                    <a:bodyPr/>
                    <a:lstStyle/>
                    <a:p>
                      <a:pPr algn="l"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16 marzo </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l"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1:30 pm</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just"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Orientaciones para el trabajo pedagógico</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8688789"/>
                  </a:ext>
                </a:extLst>
              </a:tr>
              <a:tr h="345490">
                <a:tc>
                  <a:txBody>
                    <a:bodyPr/>
                    <a:lstStyle/>
                    <a:p>
                      <a:pPr algn="l"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17 marzo</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l"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7:30 am</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just"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Orientaciones frente a Recursos Humanos del sector:</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4930204"/>
                  </a:ext>
                </a:extLst>
              </a:tr>
            </a:tbl>
          </a:graphicData>
        </a:graphic>
      </p:graphicFrame>
      <p:sp>
        <p:nvSpPr>
          <p:cNvPr id="6" name="Forma libre 5">
            <a:extLst>
              <a:ext uri="{FF2B5EF4-FFF2-40B4-BE49-F238E27FC236}">
                <a16:creationId xmlns:a16="http://schemas.microsoft.com/office/drawing/2014/main" id="{D0BA1C7D-95DE-5B40-A941-38FA438230E9}"/>
              </a:ext>
            </a:extLst>
          </p:cNvPr>
          <p:cNvSpPr/>
          <p:nvPr/>
        </p:nvSpPr>
        <p:spPr>
          <a:xfrm>
            <a:off x="2693097" y="4825008"/>
            <a:ext cx="9242703" cy="1577128"/>
          </a:xfrm>
          <a:custGeom>
            <a:avLst/>
            <a:gdLst>
              <a:gd name="connsiteX0" fmla="*/ 0 w 6768791"/>
              <a:gd name="connsiteY0" fmla="*/ 1215483 h 1367640"/>
              <a:gd name="connsiteX1" fmla="*/ 2999678 w 6768791"/>
              <a:gd name="connsiteY1" fmla="*/ 1260087 h 1367640"/>
              <a:gd name="connsiteX2" fmla="*/ 6768791 w 6768791"/>
              <a:gd name="connsiteY2" fmla="*/ 0 h 1367640"/>
            </a:gdLst>
            <a:ahLst/>
            <a:cxnLst>
              <a:cxn ang="0">
                <a:pos x="connsiteX0" y="connsiteY0"/>
              </a:cxn>
              <a:cxn ang="0">
                <a:pos x="connsiteX1" y="connsiteY1"/>
              </a:cxn>
              <a:cxn ang="0">
                <a:pos x="connsiteX2" y="connsiteY2"/>
              </a:cxn>
            </a:cxnLst>
            <a:rect l="l" t="t" r="r" b="b"/>
            <a:pathLst>
              <a:path w="6768791" h="1367640">
                <a:moveTo>
                  <a:pt x="0" y="1215483"/>
                </a:moveTo>
                <a:cubicBezTo>
                  <a:pt x="935773" y="1339075"/>
                  <a:pt x="1871546" y="1462667"/>
                  <a:pt x="2999678" y="1260087"/>
                </a:cubicBezTo>
                <a:cubicBezTo>
                  <a:pt x="4127810" y="1057507"/>
                  <a:pt x="5448300" y="528753"/>
                  <a:pt x="6768791" y="0"/>
                </a:cubicBezTo>
              </a:path>
            </a:pathLst>
          </a:custGeom>
          <a:no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92D050"/>
              </a:solidFill>
            </a:endParaRPr>
          </a:p>
        </p:txBody>
      </p:sp>
      <p:pic>
        <p:nvPicPr>
          <p:cNvPr id="7" name="Imagen 6">
            <a:extLst>
              <a:ext uri="{FF2B5EF4-FFF2-40B4-BE49-F238E27FC236}">
                <a16:creationId xmlns:a16="http://schemas.microsoft.com/office/drawing/2014/main" id="{51151514-5999-0C4B-97F1-9F33B25878E4}"/>
              </a:ext>
            </a:extLst>
          </p:cNvPr>
          <p:cNvPicPr>
            <a:picLocks noChangeAspect="1"/>
          </p:cNvPicPr>
          <p:nvPr/>
        </p:nvPicPr>
        <p:blipFill>
          <a:blip r:embed="rId4"/>
          <a:stretch>
            <a:fillRect/>
          </a:stretch>
        </p:blipFill>
        <p:spPr>
          <a:xfrm>
            <a:off x="1782674" y="5428081"/>
            <a:ext cx="1022864" cy="1022864"/>
          </a:xfrm>
          <a:prstGeom prst="rect">
            <a:avLst/>
          </a:prstGeom>
        </p:spPr>
      </p:pic>
      <p:graphicFrame>
        <p:nvGraphicFramePr>
          <p:cNvPr id="8" name="Tabla 7">
            <a:extLst>
              <a:ext uri="{FF2B5EF4-FFF2-40B4-BE49-F238E27FC236}">
                <a16:creationId xmlns:a16="http://schemas.microsoft.com/office/drawing/2014/main" id="{31B905D2-1386-FE46-866A-41B9662D05FC}"/>
              </a:ext>
            </a:extLst>
          </p:cNvPr>
          <p:cNvGraphicFramePr>
            <a:graphicFrameLocks noGrp="1"/>
          </p:cNvGraphicFramePr>
          <p:nvPr>
            <p:extLst>
              <p:ext uri="{D42A27DB-BD31-4B8C-83A1-F6EECF244321}">
                <p14:modId xmlns:p14="http://schemas.microsoft.com/office/powerpoint/2010/main" val="1643584088"/>
              </p:ext>
            </p:extLst>
          </p:nvPr>
        </p:nvGraphicFramePr>
        <p:xfrm>
          <a:off x="800066" y="2666083"/>
          <a:ext cx="10629898" cy="2181626"/>
        </p:xfrm>
        <a:graphic>
          <a:graphicData uri="http://schemas.openxmlformats.org/drawingml/2006/table">
            <a:tbl>
              <a:tblPr firstRow="1" firstCol="1" bandRow="1"/>
              <a:tblGrid>
                <a:gridCol w="1491872">
                  <a:extLst>
                    <a:ext uri="{9D8B030D-6E8A-4147-A177-3AD203B41FA5}">
                      <a16:colId xmlns:a16="http://schemas.microsoft.com/office/drawing/2014/main" val="580822777"/>
                    </a:ext>
                  </a:extLst>
                </a:gridCol>
                <a:gridCol w="1206982">
                  <a:extLst>
                    <a:ext uri="{9D8B030D-6E8A-4147-A177-3AD203B41FA5}">
                      <a16:colId xmlns:a16="http://schemas.microsoft.com/office/drawing/2014/main" val="2199979910"/>
                    </a:ext>
                  </a:extLst>
                </a:gridCol>
                <a:gridCol w="7931044">
                  <a:extLst>
                    <a:ext uri="{9D8B030D-6E8A-4147-A177-3AD203B41FA5}">
                      <a16:colId xmlns:a16="http://schemas.microsoft.com/office/drawing/2014/main" val="3027085821"/>
                    </a:ext>
                  </a:extLst>
                </a:gridCol>
              </a:tblGrid>
              <a:tr h="345490">
                <a:tc>
                  <a:txBody>
                    <a:bodyPr/>
                    <a:lstStyle/>
                    <a:p>
                      <a:pPr algn="l"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17 marzo</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l"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11: 00 am</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just"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Orientaciones para el manejo de la medida emergencia en residencias escolares </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3741414"/>
                  </a:ext>
                </a:extLst>
              </a:tr>
              <a:tr h="498898">
                <a:tc>
                  <a:txBody>
                    <a:bodyPr/>
                    <a:lstStyle/>
                    <a:p>
                      <a:pPr algn="l"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17 marzo</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l"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1:30 pm</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just"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Orientaciones manejo de la medidas del sector educativo frente a:  Programa de Alimentación Escolar y Educación contratada</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9189767"/>
                  </a:ext>
                </a:extLst>
              </a:tr>
              <a:tr h="345490">
                <a:tc>
                  <a:txBody>
                    <a:bodyPr/>
                    <a:lstStyle/>
                    <a:p>
                      <a:pPr algn="l"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18 de</a:t>
                      </a:r>
                      <a:r>
                        <a:rPr lang="es-ES_tradnl" sz="1600" b="1" i="0" u="none" strike="noStrike" baseline="0" dirty="0">
                          <a:solidFill>
                            <a:srgbClr val="005DA3"/>
                          </a:solidFill>
                          <a:effectLst/>
                          <a:latin typeface="Work Sans Thin" pitchFamily="2" charset="77"/>
                          <a:ea typeface="Calibri" panose="020F0502020204030204" pitchFamily="34" charset="0"/>
                          <a:cs typeface="Arial" panose="020B0604020202020204" pitchFamily="34" charset="0"/>
                        </a:rPr>
                        <a:t> </a:t>
                      </a: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marzo</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l"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7:30 a.m. </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just"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Orientaciones para el manejo de la medida con la Educación Privada</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3446098"/>
                  </a:ext>
                </a:extLst>
              </a:tr>
              <a:tr h="345490">
                <a:tc>
                  <a:txBody>
                    <a:bodyPr/>
                    <a:lstStyle/>
                    <a:p>
                      <a:pPr algn="l"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18 de marzo</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l"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1:30 p.m.</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a:txBody>
                    <a:bodyPr/>
                    <a:lstStyle/>
                    <a:p>
                      <a:pPr algn="just"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Orientaciones articulación con SENA e instituciones de educación superior para la Educación media</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5172628"/>
                  </a:ext>
                </a:extLst>
              </a:tr>
              <a:tr h="345490">
                <a:tc>
                  <a:txBody>
                    <a:bodyPr/>
                    <a:lstStyle/>
                    <a:p>
                      <a:pPr algn="l"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19 de marzo</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7:30 a.m.</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t">
                        <a:spcBef>
                          <a:spcPts val="0"/>
                        </a:spcBef>
                        <a:spcAft>
                          <a:spcPts val="0"/>
                        </a:spcAft>
                      </a:pPr>
                      <a:r>
                        <a:rPr lang="es-ES_tradnl" sz="1600" b="1" i="0" u="none" strike="noStrike" dirty="0">
                          <a:solidFill>
                            <a:srgbClr val="005DA3"/>
                          </a:solidFill>
                          <a:effectLst/>
                          <a:latin typeface="Work Sans Thin" pitchFamily="2" charset="77"/>
                          <a:ea typeface="Calibri" panose="020F0502020204030204" pitchFamily="34" charset="0"/>
                          <a:cs typeface="Arial" panose="020B0604020202020204" pitchFamily="34" charset="0"/>
                        </a:rPr>
                        <a:t>Compartir de experiencias de manejo en las Entidades Territoriales en diseño de directrices estrategias, de prevención, trabajo pedagógico</a:t>
                      </a:r>
                      <a:endParaRPr lang="es-ES_tradnl" sz="1600" b="1" i="0" u="none" strike="noStrike" dirty="0">
                        <a:solidFill>
                          <a:srgbClr val="005DA3"/>
                        </a:solidFill>
                        <a:effectLst/>
                        <a:latin typeface="Work Sans Thin" pitchFamily="2" charset="77"/>
                        <a:cs typeface="Arial" panose="020B0604020202020204" pitchFamily="34" charset="0"/>
                      </a:endParaRPr>
                    </a:p>
                  </a:txBody>
                  <a:tcPr marL="58998" marR="58998" marT="8194" marB="0">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036998"/>
                  </a:ext>
                </a:extLst>
              </a:tr>
            </a:tbl>
          </a:graphicData>
        </a:graphic>
      </p:graphicFrame>
    </p:spTree>
    <p:extLst>
      <p:ext uri="{BB962C8B-B14F-4D97-AF65-F5344CB8AC3E}">
        <p14:creationId xmlns:p14="http://schemas.microsoft.com/office/powerpoint/2010/main" val="389375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ector recto 31">
            <a:extLst>
              <a:ext uri="{FF2B5EF4-FFF2-40B4-BE49-F238E27FC236}">
                <a16:creationId xmlns:a16="http://schemas.microsoft.com/office/drawing/2014/main" id="{30F01ACB-899C-BB4B-9189-14F4FF9A7099}"/>
              </a:ext>
            </a:extLst>
          </p:cNvPr>
          <p:cNvCxnSpPr>
            <a:cxnSpLocks/>
          </p:cNvCxnSpPr>
          <p:nvPr/>
        </p:nvCxnSpPr>
        <p:spPr>
          <a:xfrm>
            <a:off x="8642158" y="415773"/>
            <a:ext cx="0" cy="254232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Rectángulo 1">
            <a:extLst>
              <a:ext uri="{FF2B5EF4-FFF2-40B4-BE49-F238E27FC236}">
                <a16:creationId xmlns:a16="http://schemas.microsoft.com/office/drawing/2014/main" id="{FCE485B2-B804-824F-B948-BE1F9EAFD3CD}"/>
              </a:ext>
            </a:extLst>
          </p:cNvPr>
          <p:cNvSpPr/>
          <p:nvPr/>
        </p:nvSpPr>
        <p:spPr>
          <a:xfrm>
            <a:off x="3164900" y="4769276"/>
            <a:ext cx="7841507" cy="646331"/>
          </a:xfrm>
          <a:prstGeom prst="rect">
            <a:avLst/>
          </a:prstGeom>
        </p:spPr>
        <p:txBody>
          <a:bodyPr wrap="square">
            <a:spAutoFit/>
          </a:bodyPr>
          <a:lstStyle/>
          <a:p>
            <a:r>
              <a:rPr lang="es-ES" dirty="0">
                <a:latin typeface="Work Sans Medium"/>
                <a:cs typeface="Arial" panose="020B0604020202020204" pitchFamily="34" charset="0"/>
              </a:rPr>
              <a:t>Entre nivel nacional y territorial,  con los actores de la comunidad educativa para fortalecer las redes de apoyo y cuidado.</a:t>
            </a:r>
          </a:p>
        </p:txBody>
      </p:sp>
      <p:sp>
        <p:nvSpPr>
          <p:cNvPr id="16" name="Rectángulo 15">
            <a:extLst>
              <a:ext uri="{FF2B5EF4-FFF2-40B4-BE49-F238E27FC236}">
                <a16:creationId xmlns:a16="http://schemas.microsoft.com/office/drawing/2014/main" id="{52FAC825-C676-7249-8427-67CB31F45951}"/>
              </a:ext>
            </a:extLst>
          </p:cNvPr>
          <p:cNvSpPr/>
          <p:nvPr/>
        </p:nvSpPr>
        <p:spPr>
          <a:xfrm>
            <a:off x="183047" y="4683137"/>
            <a:ext cx="2816019" cy="923330"/>
          </a:xfrm>
          <a:prstGeom prst="rect">
            <a:avLst/>
          </a:prstGeom>
        </p:spPr>
        <p:txBody>
          <a:bodyPr wrap="square">
            <a:spAutoFit/>
          </a:bodyPr>
          <a:lstStyle/>
          <a:p>
            <a:endParaRPr lang="es-ES" dirty="0">
              <a:latin typeface="Work Sans Medium"/>
              <a:cs typeface="Arial" panose="020B0604020202020204" pitchFamily="34" charset="0"/>
            </a:endParaRPr>
          </a:p>
          <a:p>
            <a:r>
              <a:rPr lang="es-ES" b="1" dirty="0">
                <a:solidFill>
                  <a:srgbClr val="005DA3"/>
                </a:solidFill>
                <a:latin typeface="Work Sans Medium"/>
                <a:cs typeface="Arial" panose="020B0604020202020204" pitchFamily="34" charset="0"/>
              </a:rPr>
              <a:t>Coordinación</a:t>
            </a:r>
          </a:p>
          <a:p>
            <a:endParaRPr lang="es-ES" dirty="0">
              <a:latin typeface="Work Sans Medium"/>
              <a:cs typeface="Arial" panose="020B0604020202020204" pitchFamily="34" charset="0"/>
            </a:endParaRPr>
          </a:p>
        </p:txBody>
      </p:sp>
      <p:cxnSp>
        <p:nvCxnSpPr>
          <p:cNvPr id="85" name="Conector recto 84">
            <a:extLst>
              <a:ext uri="{FF2B5EF4-FFF2-40B4-BE49-F238E27FC236}">
                <a16:creationId xmlns:a16="http://schemas.microsoft.com/office/drawing/2014/main" id="{5B192D8C-F708-144A-962D-09716E4281A3}"/>
              </a:ext>
            </a:extLst>
          </p:cNvPr>
          <p:cNvCxnSpPr>
            <a:cxnSpLocks/>
          </p:cNvCxnSpPr>
          <p:nvPr/>
        </p:nvCxnSpPr>
        <p:spPr>
          <a:xfrm>
            <a:off x="3256643" y="525439"/>
            <a:ext cx="0" cy="254232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6" name="Rectángulo 85">
            <a:extLst>
              <a:ext uri="{FF2B5EF4-FFF2-40B4-BE49-F238E27FC236}">
                <a16:creationId xmlns:a16="http://schemas.microsoft.com/office/drawing/2014/main" id="{5723F540-24D6-8A4B-80BC-95979B412706}"/>
              </a:ext>
            </a:extLst>
          </p:cNvPr>
          <p:cNvSpPr/>
          <p:nvPr/>
        </p:nvSpPr>
        <p:spPr>
          <a:xfrm>
            <a:off x="20916" y="35647"/>
            <a:ext cx="4331635"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1. Consideraciones generales</a:t>
            </a:r>
          </a:p>
        </p:txBody>
      </p:sp>
      <p:sp>
        <p:nvSpPr>
          <p:cNvPr id="24" name="Rectángulo 23">
            <a:extLst>
              <a:ext uri="{FF2B5EF4-FFF2-40B4-BE49-F238E27FC236}">
                <a16:creationId xmlns:a16="http://schemas.microsoft.com/office/drawing/2014/main" id="{F6410A48-ADCC-0B4A-B90B-BC89F9990D97}"/>
              </a:ext>
            </a:extLst>
          </p:cNvPr>
          <p:cNvSpPr/>
          <p:nvPr/>
        </p:nvSpPr>
        <p:spPr>
          <a:xfrm>
            <a:off x="110294" y="1625253"/>
            <a:ext cx="2888772" cy="646331"/>
          </a:xfrm>
          <a:prstGeom prst="rect">
            <a:avLst/>
          </a:prstGeom>
        </p:spPr>
        <p:txBody>
          <a:bodyPr wrap="square">
            <a:spAutoFit/>
          </a:bodyPr>
          <a:lstStyle/>
          <a:p>
            <a:r>
              <a:rPr lang="es-ES" b="1" dirty="0">
                <a:solidFill>
                  <a:srgbClr val="0070C0"/>
                </a:solidFill>
                <a:latin typeface="Work Sans Medium"/>
                <a:cs typeface="Arial" panose="020B0604020202020204" pitchFamily="34" charset="0"/>
              </a:rPr>
              <a:t>Monitoreo Permanente a una situación cambiante  </a:t>
            </a:r>
          </a:p>
        </p:txBody>
      </p:sp>
      <p:sp>
        <p:nvSpPr>
          <p:cNvPr id="25" name="Rectángulo 24">
            <a:extLst>
              <a:ext uri="{FF2B5EF4-FFF2-40B4-BE49-F238E27FC236}">
                <a16:creationId xmlns:a16="http://schemas.microsoft.com/office/drawing/2014/main" id="{7430C20F-8A85-1146-A8AA-6B01104539E6}"/>
              </a:ext>
            </a:extLst>
          </p:cNvPr>
          <p:cNvSpPr/>
          <p:nvPr/>
        </p:nvSpPr>
        <p:spPr>
          <a:xfrm>
            <a:off x="183047" y="3498670"/>
            <a:ext cx="1306127" cy="369332"/>
          </a:xfrm>
          <a:prstGeom prst="rect">
            <a:avLst/>
          </a:prstGeom>
        </p:spPr>
        <p:txBody>
          <a:bodyPr wrap="none">
            <a:spAutoFit/>
          </a:bodyPr>
          <a:lstStyle/>
          <a:p>
            <a:r>
              <a:rPr lang="es-ES" b="1" dirty="0">
                <a:solidFill>
                  <a:srgbClr val="0070C0"/>
                </a:solidFill>
                <a:latin typeface="Work Sans Medium"/>
                <a:cs typeface="Arial" panose="020B0604020202020204" pitchFamily="34" charset="0"/>
              </a:rPr>
              <a:t>Autonomía</a:t>
            </a:r>
            <a:r>
              <a:rPr lang="es-ES" b="1" dirty="0">
                <a:latin typeface="Work Sans Medium"/>
                <a:cs typeface="Arial" panose="020B0604020202020204" pitchFamily="34" charset="0"/>
              </a:rPr>
              <a:t> </a:t>
            </a:r>
          </a:p>
        </p:txBody>
      </p:sp>
      <p:sp>
        <p:nvSpPr>
          <p:cNvPr id="26" name="Rectángulo 25">
            <a:extLst>
              <a:ext uri="{FF2B5EF4-FFF2-40B4-BE49-F238E27FC236}">
                <a16:creationId xmlns:a16="http://schemas.microsoft.com/office/drawing/2014/main" id="{ACB42C8E-3204-7247-BACD-3BF2D76C774D}"/>
              </a:ext>
            </a:extLst>
          </p:cNvPr>
          <p:cNvSpPr/>
          <p:nvPr/>
        </p:nvSpPr>
        <p:spPr>
          <a:xfrm>
            <a:off x="3178686" y="1360095"/>
            <a:ext cx="7943402" cy="1477328"/>
          </a:xfrm>
          <a:prstGeom prst="rect">
            <a:avLst/>
          </a:prstGeom>
        </p:spPr>
        <p:txBody>
          <a:bodyPr wrap="square">
            <a:spAutoFit/>
          </a:bodyPr>
          <a:lstStyle/>
          <a:p>
            <a:r>
              <a:rPr lang="es-ES" dirty="0">
                <a:latin typeface="Work Sans Medium"/>
                <a:cs typeface="Arial" panose="020B0604020202020204" pitchFamily="34" charset="0"/>
              </a:rPr>
              <a:t>Tener en cuenta las medidas ya tomadas para evitar el contagio y prevenir la propagación y actualizar orientaciones para ser oportunos y efectivos</a:t>
            </a:r>
          </a:p>
          <a:p>
            <a:endParaRPr lang="es-CO" dirty="0">
              <a:latin typeface="Work Sans Medium"/>
            </a:endParaRPr>
          </a:p>
          <a:p>
            <a:r>
              <a:rPr lang="es-CO" dirty="0">
                <a:latin typeface="Work Sans Medium"/>
              </a:rPr>
              <a:t>Medidas adoptadas para proteger a toda la comunidad educativa y el interés superior del niño - Ley 1098 de 2006 </a:t>
            </a:r>
          </a:p>
        </p:txBody>
      </p:sp>
      <p:sp>
        <p:nvSpPr>
          <p:cNvPr id="31" name="Rectángulo 30">
            <a:extLst>
              <a:ext uri="{FF2B5EF4-FFF2-40B4-BE49-F238E27FC236}">
                <a16:creationId xmlns:a16="http://schemas.microsoft.com/office/drawing/2014/main" id="{A1B7EA3A-8BD4-1146-90AF-6E91865BF799}"/>
              </a:ext>
            </a:extLst>
          </p:cNvPr>
          <p:cNvSpPr/>
          <p:nvPr/>
        </p:nvSpPr>
        <p:spPr>
          <a:xfrm>
            <a:off x="3243255" y="3301507"/>
            <a:ext cx="7170741" cy="646331"/>
          </a:xfrm>
          <a:prstGeom prst="rect">
            <a:avLst/>
          </a:prstGeom>
        </p:spPr>
        <p:txBody>
          <a:bodyPr wrap="square">
            <a:spAutoFit/>
          </a:bodyPr>
          <a:lstStyle/>
          <a:p>
            <a:r>
              <a:rPr lang="es-ES" dirty="0">
                <a:latin typeface="Work Sans Medium"/>
                <a:cs typeface="Arial" panose="020B0604020202020204" pitchFamily="34" charset="0"/>
              </a:rPr>
              <a:t>Cada Institución educativa organizará sus propuestas y experiencias, las ETC consolidarán lo que se está desarrollando en el territorio.</a:t>
            </a:r>
          </a:p>
        </p:txBody>
      </p:sp>
      <p:cxnSp>
        <p:nvCxnSpPr>
          <p:cNvPr id="87" name="Conector recto 86">
            <a:extLst>
              <a:ext uri="{FF2B5EF4-FFF2-40B4-BE49-F238E27FC236}">
                <a16:creationId xmlns:a16="http://schemas.microsoft.com/office/drawing/2014/main" id="{91F01AF7-81CC-1348-87EC-44CAC3A21D76}"/>
              </a:ext>
            </a:extLst>
          </p:cNvPr>
          <p:cNvCxnSpPr>
            <a:cxnSpLocks/>
          </p:cNvCxnSpPr>
          <p:nvPr/>
        </p:nvCxnSpPr>
        <p:spPr>
          <a:xfrm>
            <a:off x="1091367" y="2888948"/>
            <a:ext cx="10040946" cy="86225"/>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90" name="Imagen 89">
            <a:extLst>
              <a:ext uri="{FF2B5EF4-FFF2-40B4-BE49-F238E27FC236}">
                <a16:creationId xmlns:a16="http://schemas.microsoft.com/office/drawing/2014/main" id="{860DF44F-B3BC-1D47-9B29-B5FBE25AF5A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052177" y="6440305"/>
            <a:ext cx="2139823" cy="407054"/>
          </a:xfrm>
          <a:prstGeom prst="rect">
            <a:avLst/>
          </a:prstGeom>
        </p:spPr>
      </p:pic>
      <p:cxnSp>
        <p:nvCxnSpPr>
          <p:cNvPr id="91" name="Conector recto 90">
            <a:extLst>
              <a:ext uri="{FF2B5EF4-FFF2-40B4-BE49-F238E27FC236}">
                <a16:creationId xmlns:a16="http://schemas.microsoft.com/office/drawing/2014/main" id="{EF674668-129C-5E4E-A407-A26027F50409}"/>
              </a:ext>
            </a:extLst>
          </p:cNvPr>
          <p:cNvCxnSpPr>
            <a:cxnSpLocks/>
          </p:cNvCxnSpPr>
          <p:nvPr/>
        </p:nvCxnSpPr>
        <p:spPr>
          <a:xfrm>
            <a:off x="1270783" y="4229678"/>
            <a:ext cx="10040946" cy="86225"/>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399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2F1EFA5-0A71-0D4D-9470-EA3177D3A142}"/>
              </a:ext>
            </a:extLst>
          </p:cNvPr>
          <p:cNvSpPr/>
          <p:nvPr/>
        </p:nvSpPr>
        <p:spPr>
          <a:xfrm>
            <a:off x="20916" y="35647"/>
            <a:ext cx="4331635"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1. Consideraciones generales</a:t>
            </a:r>
          </a:p>
        </p:txBody>
      </p:sp>
      <p:pic>
        <p:nvPicPr>
          <p:cNvPr id="5" name="Imagen 4">
            <a:extLst>
              <a:ext uri="{FF2B5EF4-FFF2-40B4-BE49-F238E27FC236}">
                <a16:creationId xmlns:a16="http://schemas.microsoft.com/office/drawing/2014/main" id="{85EDA545-E51B-944E-85F3-B0B2E61B8A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988011" y="6450946"/>
            <a:ext cx="2139823" cy="407054"/>
          </a:xfrm>
          <a:prstGeom prst="rect">
            <a:avLst/>
          </a:prstGeom>
        </p:spPr>
      </p:pic>
      <p:sp>
        <p:nvSpPr>
          <p:cNvPr id="6" name="Rectangle 8">
            <a:extLst>
              <a:ext uri="{FF2B5EF4-FFF2-40B4-BE49-F238E27FC236}">
                <a16:creationId xmlns:a16="http://schemas.microsoft.com/office/drawing/2014/main" id="{568674E6-6A99-1B4D-B0E4-587C73385C7F}"/>
              </a:ext>
            </a:extLst>
          </p:cNvPr>
          <p:cNvSpPr/>
          <p:nvPr/>
        </p:nvSpPr>
        <p:spPr>
          <a:xfrm>
            <a:off x="995927" y="2894279"/>
            <a:ext cx="4142748" cy="3356244"/>
          </a:xfrm>
          <a:prstGeom prst="rect">
            <a:avLst/>
          </a:prstGeom>
          <a:solidFill>
            <a:srgbClr val="183A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prstClr val="white"/>
              </a:solidFill>
              <a:latin typeface="Work Sans Thin" pitchFamily="2" charset="77"/>
            </a:endParaRPr>
          </a:p>
        </p:txBody>
      </p:sp>
      <p:sp>
        <p:nvSpPr>
          <p:cNvPr id="7" name="Rectangle 5">
            <a:extLst>
              <a:ext uri="{FF2B5EF4-FFF2-40B4-BE49-F238E27FC236}">
                <a16:creationId xmlns:a16="http://schemas.microsoft.com/office/drawing/2014/main" id="{B00E8228-CBE0-FE45-8410-13BCE2721E13}"/>
              </a:ext>
            </a:extLst>
          </p:cNvPr>
          <p:cNvSpPr/>
          <p:nvPr/>
        </p:nvSpPr>
        <p:spPr>
          <a:xfrm>
            <a:off x="838200" y="1644621"/>
            <a:ext cx="3904544" cy="532619"/>
          </a:xfrm>
          <a:prstGeom prst="rect">
            <a:avLst/>
          </a:prstGeom>
          <a:solidFill>
            <a:srgbClr val="F51A7D">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prstClr val="white"/>
              </a:solidFill>
              <a:latin typeface="Work Sans Thin" pitchFamily="2" charset="77"/>
            </a:endParaRPr>
          </a:p>
        </p:txBody>
      </p:sp>
      <p:sp>
        <p:nvSpPr>
          <p:cNvPr id="8" name="CuadroTexto 7">
            <a:extLst>
              <a:ext uri="{FF2B5EF4-FFF2-40B4-BE49-F238E27FC236}">
                <a16:creationId xmlns:a16="http://schemas.microsoft.com/office/drawing/2014/main" id="{3B097C8D-ED09-E34E-8BB2-E58A126AD915}"/>
              </a:ext>
            </a:extLst>
          </p:cNvPr>
          <p:cNvSpPr txBox="1"/>
          <p:nvPr/>
        </p:nvSpPr>
        <p:spPr>
          <a:xfrm>
            <a:off x="6744658" y="481093"/>
            <a:ext cx="5043659" cy="5632311"/>
          </a:xfrm>
          <a:prstGeom prst="rect">
            <a:avLst/>
          </a:prstGeom>
          <a:noFill/>
        </p:spPr>
        <p:txBody>
          <a:bodyPr wrap="square" rtlCol="0">
            <a:spAutoFit/>
          </a:bodyPr>
          <a:lstStyle/>
          <a:p>
            <a:pPr defTabSz="914377"/>
            <a:r>
              <a:rPr lang="es-CO" dirty="0">
                <a:solidFill>
                  <a:srgbClr val="1F4E79"/>
                </a:solidFill>
                <a:latin typeface="Work Sans Thin" pitchFamily="2" charset="77"/>
                <a:cs typeface="Arial"/>
              </a:rPr>
              <a:t>Los signos y síntomas clínicos de esta enfermedad son semejantes a los de otras infecciones respiratorias agudas -IRA-, como </a:t>
            </a:r>
            <a:r>
              <a:rPr lang="es-CO" u="sng" dirty="0">
                <a:solidFill>
                  <a:srgbClr val="1F4E79"/>
                </a:solidFill>
                <a:latin typeface="Work Sans Thin" pitchFamily="2" charset="77"/>
                <a:cs typeface="Arial"/>
              </a:rPr>
              <a:t>fiebre, tos, secreciones nasales y malestar general</a:t>
            </a:r>
            <a:r>
              <a:rPr lang="es-CO" dirty="0">
                <a:solidFill>
                  <a:srgbClr val="1F4E79"/>
                </a:solidFill>
                <a:latin typeface="Work Sans Thin" pitchFamily="2" charset="77"/>
                <a:cs typeface="Arial"/>
              </a:rPr>
              <a:t>. En algunos casos se presenta </a:t>
            </a:r>
            <a:r>
              <a:rPr lang="es-CO" u="sng" dirty="0">
                <a:solidFill>
                  <a:srgbClr val="1F4E79"/>
                </a:solidFill>
                <a:latin typeface="Work Sans Thin" pitchFamily="2" charset="77"/>
                <a:cs typeface="Arial"/>
              </a:rPr>
              <a:t>dificultad para respirar</a:t>
            </a:r>
            <a:r>
              <a:rPr lang="es-CO" dirty="0">
                <a:solidFill>
                  <a:srgbClr val="1F4E79"/>
                </a:solidFill>
                <a:latin typeface="Work Sans Thin" pitchFamily="2" charset="77"/>
                <a:cs typeface="Arial"/>
              </a:rPr>
              <a:t>.</a:t>
            </a:r>
          </a:p>
          <a:p>
            <a:pPr defTabSz="914377"/>
            <a:endParaRPr lang="es-CO" dirty="0">
              <a:solidFill>
                <a:srgbClr val="1F4E79"/>
              </a:solidFill>
              <a:latin typeface="Work Sans Thin" pitchFamily="2" charset="77"/>
              <a:cs typeface="Arial"/>
            </a:endParaRPr>
          </a:p>
          <a:p>
            <a:pPr defTabSz="914377"/>
            <a:r>
              <a:rPr lang="es-CO" dirty="0">
                <a:solidFill>
                  <a:srgbClr val="1F4E79"/>
                </a:solidFill>
                <a:latin typeface="Work Sans Thin" pitchFamily="2" charset="77"/>
                <a:cs typeface="Arial"/>
              </a:rPr>
              <a:t>Este virus es originario de una fuente animal y en este momento se conoce que se está transmitiendo de persona a persona.</a:t>
            </a:r>
          </a:p>
          <a:p>
            <a:pPr defTabSz="914377"/>
            <a:endParaRPr lang="es-CO" dirty="0">
              <a:solidFill>
                <a:srgbClr val="1F4E79"/>
              </a:solidFill>
              <a:latin typeface="Work Sans Thin" pitchFamily="2" charset="77"/>
              <a:cs typeface="Arial"/>
            </a:endParaRPr>
          </a:p>
          <a:p>
            <a:pPr defTabSz="914377"/>
            <a:r>
              <a:rPr lang="es-CO" dirty="0">
                <a:solidFill>
                  <a:srgbClr val="1F4E79"/>
                </a:solidFill>
                <a:latin typeface="Work Sans Thin" pitchFamily="2" charset="77"/>
                <a:cs typeface="Arial"/>
              </a:rPr>
              <a:t>La infección se produce cuando una persona enferma tose o estornuda y expulsa partículas del virus que entran en contacto con las personas del entorno.</a:t>
            </a:r>
          </a:p>
          <a:p>
            <a:pPr defTabSz="914377"/>
            <a:endParaRPr lang="es-CO" dirty="0">
              <a:solidFill>
                <a:srgbClr val="1F4E79"/>
              </a:solidFill>
              <a:latin typeface="Work Sans Thin" pitchFamily="2" charset="77"/>
              <a:cs typeface="Arial"/>
            </a:endParaRPr>
          </a:p>
          <a:p>
            <a:pPr defTabSz="914377"/>
            <a:r>
              <a:rPr lang="es-CO" dirty="0">
                <a:solidFill>
                  <a:srgbClr val="1F4E79"/>
                </a:solidFill>
                <a:latin typeface="Work Sans Thin" pitchFamily="2" charset="77"/>
                <a:cs typeface="Arial"/>
              </a:rPr>
              <a:t>No existe vacuna ni tratamiento específico. Su manejo es sintomático </a:t>
            </a:r>
          </a:p>
          <a:p>
            <a:pPr defTabSz="914377"/>
            <a:endParaRPr lang="es-CO" dirty="0">
              <a:solidFill>
                <a:srgbClr val="1F4E79"/>
              </a:solidFill>
              <a:latin typeface="Work Sans Thin" pitchFamily="2" charset="77"/>
              <a:cs typeface="Arial"/>
            </a:endParaRPr>
          </a:p>
          <a:p>
            <a:pPr defTabSz="914377"/>
            <a:r>
              <a:rPr lang="es-CO" dirty="0">
                <a:solidFill>
                  <a:srgbClr val="1F4E79"/>
                </a:solidFill>
                <a:latin typeface="Work Sans Thin" pitchFamily="2" charset="77"/>
                <a:cs typeface="Arial"/>
              </a:rPr>
              <a:t>Puede llegar a ser mortal.</a:t>
            </a:r>
          </a:p>
        </p:txBody>
      </p:sp>
      <p:sp>
        <p:nvSpPr>
          <p:cNvPr id="9" name="Rectangle 2">
            <a:extLst>
              <a:ext uri="{FF2B5EF4-FFF2-40B4-BE49-F238E27FC236}">
                <a16:creationId xmlns:a16="http://schemas.microsoft.com/office/drawing/2014/main" id="{EC7AC1B1-C6AC-974C-AA50-577CD141E1DB}"/>
              </a:ext>
            </a:extLst>
          </p:cNvPr>
          <p:cNvSpPr/>
          <p:nvPr/>
        </p:nvSpPr>
        <p:spPr>
          <a:xfrm>
            <a:off x="1298313" y="3098545"/>
            <a:ext cx="3658928" cy="2785378"/>
          </a:xfrm>
          <a:prstGeom prst="rect">
            <a:avLst/>
          </a:prstGeom>
        </p:spPr>
        <p:txBody>
          <a:bodyPr wrap="square">
            <a:spAutoFit/>
          </a:bodyPr>
          <a:lstStyle/>
          <a:p>
            <a:pPr defTabSz="914377"/>
            <a:r>
              <a:rPr lang="es-CO" sz="2500" dirty="0">
                <a:solidFill>
                  <a:prstClr val="white"/>
                </a:solidFill>
                <a:latin typeface="Work Sans Thin" pitchFamily="2" charset="77"/>
                <a:cs typeface="Arial"/>
              </a:rPr>
              <a:t>Es un tipo de Infección Respiratoria Aguda, de leve a grave, que se produce por un nuevo virus al que nunca hemos estado expuestos. </a:t>
            </a:r>
          </a:p>
        </p:txBody>
      </p:sp>
      <p:sp>
        <p:nvSpPr>
          <p:cNvPr id="10" name="Rectangle 3">
            <a:extLst>
              <a:ext uri="{FF2B5EF4-FFF2-40B4-BE49-F238E27FC236}">
                <a16:creationId xmlns:a16="http://schemas.microsoft.com/office/drawing/2014/main" id="{BFE5A028-E197-FC43-91CD-272CA4EE0714}"/>
              </a:ext>
            </a:extLst>
          </p:cNvPr>
          <p:cNvSpPr/>
          <p:nvPr/>
        </p:nvSpPr>
        <p:spPr>
          <a:xfrm>
            <a:off x="736141" y="2210014"/>
            <a:ext cx="1720343" cy="461665"/>
          </a:xfrm>
          <a:prstGeom prst="rect">
            <a:avLst/>
          </a:prstGeom>
        </p:spPr>
        <p:txBody>
          <a:bodyPr wrap="none">
            <a:spAutoFit/>
          </a:bodyPr>
          <a:lstStyle/>
          <a:p>
            <a:pPr defTabSz="914377"/>
            <a:r>
              <a:rPr lang="es-CO" sz="2400" dirty="0">
                <a:solidFill>
                  <a:srgbClr val="F51A7D"/>
                </a:solidFill>
                <a:latin typeface="Work Sans Thin" pitchFamily="2" charset="77"/>
                <a:cs typeface="Arial"/>
              </a:rPr>
              <a:t>(COVID-19)</a:t>
            </a:r>
            <a:endParaRPr lang="en-US" sz="2400" dirty="0">
              <a:solidFill>
                <a:srgbClr val="F51A7D"/>
              </a:solidFill>
              <a:latin typeface="Work Sans Thin" pitchFamily="2" charset="77"/>
            </a:endParaRPr>
          </a:p>
        </p:txBody>
      </p:sp>
      <p:pic>
        <p:nvPicPr>
          <p:cNvPr id="11" name="Picture 6" descr="fondos-04.png">
            <a:extLst>
              <a:ext uri="{FF2B5EF4-FFF2-40B4-BE49-F238E27FC236}">
                <a16:creationId xmlns:a16="http://schemas.microsoft.com/office/drawing/2014/main" id="{3253A650-F2A2-324B-852B-22E9DE5CB5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257" y="4569751"/>
            <a:ext cx="2346892" cy="2330855"/>
          </a:xfrm>
          <a:prstGeom prst="rect">
            <a:avLst/>
          </a:prstGeom>
        </p:spPr>
      </p:pic>
      <p:sp>
        <p:nvSpPr>
          <p:cNvPr id="12" name="CuadroTexto 11">
            <a:extLst>
              <a:ext uri="{FF2B5EF4-FFF2-40B4-BE49-F238E27FC236}">
                <a16:creationId xmlns:a16="http://schemas.microsoft.com/office/drawing/2014/main" id="{D724EC63-A845-4343-8908-1A89B62C7624}"/>
              </a:ext>
            </a:extLst>
          </p:cNvPr>
          <p:cNvSpPr txBox="1"/>
          <p:nvPr/>
        </p:nvSpPr>
        <p:spPr>
          <a:xfrm>
            <a:off x="730965" y="1024829"/>
            <a:ext cx="6452116" cy="584775"/>
          </a:xfrm>
          <a:prstGeom prst="rect">
            <a:avLst/>
          </a:prstGeom>
          <a:noFill/>
        </p:spPr>
        <p:txBody>
          <a:bodyPr wrap="square" rtlCol="0">
            <a:spAutoFit/>
          </a:bodyPr>
          <a:lstStyle/>
          <a:p>
            <a:pPr defTabSz="914377"/>
            <a:r>
              <a:rPr lang="es-ES_tradnl" sz="3200" dirty="0">
                <a:solidFill>
                  <a:srgbClr val="1F4E79"/>
                </a:solidFill>
                <a:latin typeface="Work Sans Thin" pitchFamily="2" charset="77"/>
                <a:ea typeface="Arial Unicode MS" charset="0"/>
                <a:cs typeface="Arial"/>
              </a:rPr>
              <a:t>Lo que debemos saber del</a:t>
            </a:r>
          </a:p>
        </p:txBody>
      </p:sp>
      <p:sp>
        <p:nvSpPr>
          <p:cNvPr id="13" name="Rectangle 11">
            <a:extLst>
              <a:ext uri="{FF2B5EF4-FFF2-40B4-BE49-F238E27FC236}">
                <a16:creationId xmlns:a16="http://schemas.microsoft.com/office/drawing/2014/main" id="{8BCDA622-1137-504E-88FC-5D0947C0E678}"/>
              </a:ext>
            </a:extLst>
          </p:cNvPr>
          <p:cNvSpPr/>
          <p:nvPr/>
        </p:nvSpPr>
        <p:spPr>
          <a:xfrm>
            <a:off x="853370" y="1370539"/>
            <a:ext cx="3775585" cy="923330"/>
          </a:xfrm>
          <a:prstGeom prst="rect">
            <a:avLst/>
          </a:prstGeom>
        </p:spPr>
        <p:txBody>
          <a:bodyPr wrap="none">
            <a:spAutoFit/>
          </a:bodyPr>
          <a:lstStyle/>
          <a:p>
            <a:pPr defTabSz="914377"/>
            <a:r>
              <a:rPr lang="es-ES_tradnl" sz="5400" spc="-151" dirty="0">
                <a:solidFill>
                  <a:srgbClr val="1F4E79"/>
                </a:solidFill>
                <a:latin typeface="Work Sans Thin" pitchFamily="2" charset="77"/>
                <a:ea typeface="Arial Unicode MS" charset="0"/>
                <a:cs typeface="Arial"/>
              </a:rPr>
              <a:t>coronavirus</a:t>
            </a:r>
            <a:endParaRPr lang="en-US" sz="5400" spc="-151" dirty="0">
              <a:solidFill>
                <a:prstClr val="black"/>
              </a:solidFill>
              <a:latin typeface="Work Sans Thin" pitchFamily="2" charset="77"/>
            </a:endParaRPr>
          </a:p>
        </p:txBody>
      </p:sp>
      <p:sp>
        <p:nvSpPr>
          <p:cNvPr id="14" name="Isosceles Triangle 12">
            <a:extLst>
              <a:ext uri="{FF2B5EF4-FFF2-40B4-BE49-F238E27FC236}">
                <a16:creationId xmlns:a16="http://schemas.microsoft.com/office/drawing/2014/main" id="{58A59197-E608-C342-82AD-315D66F40428}"/>
              </a:ext>
            </a:extLst>
          </p:cNvPr>
          <p:cNvSpPr/>
          <p:nvPr/>
        </p:nvSpPr>
        <p:spPr>
          <a:xfrm rot="5400000">
            <a:off x="6340864" y="988918"/>
            <a:ext cx="209103" cy="180263"/>
          </a:xfrm>
          <a:prstGeom prst="triangle">
            <a:avLst/>
          </a:prstGeom>
          <a:solidFill>
            <a:srgbClr val="F51A7D">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prstClr val="white"/>
              </a:solidFill>
              <a:latin typeface="Work Sans Thin" pitchFamily="2" charset="77"/>
            </a:endParaRPr>
          </a:p>
        </p:txBody>
      </p:sp>
      <p:sp>
        <p:nvSpPr>
          <p:cNvPr id="15" name="Isosceles Triangle 14">
            <a:extLst>
              <a:ext uri="{FF2B5EF4-FFF2-40B4-BE49-F238E27FC236}">
                <a16:creationId xmlns:a16="http://schemas.microsoft.com/office/drawing/2014/main" id="{9B744AA4-97D1-9D4E-BE52-056B8266275C}"/>
              </a:ext>
            </a:extLst>
          </p:cNvPr>
          <p:cNvSpPr/>
          <p:nvPr/>
        </p:nvSpPr>
        <p:spPr>
          <a:xfrm rot="5400000">
            <a:off x="6340864" y="2220961"/>
            <a:ext cx="209103" cy="180263"/>
          </a:xfrm>
          <a:prstGeom prst="triangle">
            <a:avLst/>
          </a:prstGeom>
          <a:solidFill>
            <a:srgbClr val="F51A7D">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prstClr val="white"/>
              </a:solidFill>
              <a:latin typeface="Work Sans Thin" pitchFamily="2" charset="77"/>
            </a:endParaRPr>
          </a:p>
        </p:txBody>
      </p:sp>
      <p:sp>
        <p:nvSpPr>
          <p:cNvPr id="16" name="Isosceles Triangle 15">
            <a:extLst>
              <a:ext uri="{FF2B5EF4-FFF2-40B4-BE49-F238E27FC236}">
                <a16:creationId xmlns:a16="http://schemas.microsoft.com/office/drawing/2014/main" id="{550FC996-D4B6-284D-880D-3C6A03D481E4}"/>
              </a:ext>
            </a:extLst>
          </p:cNvPr>
          <p:cNvSpPr/>
          <p:nvPr/>
        </p:nvSpPr>
        <p:spPr>
          <a:xfrm rot="5400000">
            <a:off x="6340864" y="3311669"/>
            <a:ext cx="209100" cy="180260"/>
          </a:xfrm>
          <a:prstGeom prst="triangle">
            <a:avLst/>
          </a:prstGeom>
          <a:solidFill>
            <a:srgbClr val="F51A7D">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prstClr val="white"/>
              </a:solidFill>
              <a:latin typeface="Work Sans Thin" pitchFamily="2" charset="77"/>
            </a:endParaRPr>
          </a:p>
        </p:txBody>
      </p:sp>
      <p:sp>
        <p:nvSpPr>
          <p:cNvPr id="17" name="Isosceles Triangle 16">
            <a:extLst>
              <a:ext uri="{FF2B5EF4-FFF2-40B4-BE49-F238E27FC236}">
                <a16:creationId xmlns:a16="http://schemas.microsoft.com/office/drawing/2014/main" id="{190033C6-4584-A046-B21E-63BF2A4E27C4}"/>
              </a:ext>
            </a:extLst>
          </p:cNvPr>
          <p:cNvSpPr/>
          <p:nvPr/>
        </p:nvSpPr>
        <p:spPr>
          <a:xfrm rot="5400000">
            <a:off x="6340864" y="4671314"/>
            <a:ext cx="209103" cy="180263"/>
          </a:xfrm>
          <a:prstGeom prst="triangle">
            <a:avLst/>
          </a:prstGeom>
          <a:solidFill>
            <a:srgbClr val="F51A7D">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prstClr val="white"/>
              </a:solidFill>
              <a:latin typeface="Work Sans Thin" pitchFamily="2" charset="77"/>
            </a:endParaRPr>
          </a:p>
        </p:txBody>
      </p:sp>
      <p:sp>
        <p:nvSpPr>
          <p:cNvPr id="18" name="Isosceles Triangle 17">
            <a:extLst>
              <a:ext uri="{FF2B5EF4-FFF2-40B4-BE49-F238E27FC236}">
                <a16:creationId xmlns:a16="http://schemas.microsoft.com/office/drawing/2014/main" id="{C19B5F8E-7EE2-5A4F-B2DA-7EDE78A4C40C}"/>
              </a:ext>
            </a:extLst>
          </p:cNvPr>
          <p:cNvSpPr/>
          <p:nvPr/>
        </p:nvSpPr>
        <p:spPr>
          <a:xfrm rot="5400000">
            <a:off x="6340864" y="5522962"/>
            <a:ext cx="209103" cy="180263"/>
          </a:xfrm>
          <a:prstGeom prst="triangle">
            <a:avLst/>
          </a:prstGeom>
          <a:solidFill>
            <a:srgbClr val="F51A7D">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prstClr val="white"/>
              </a:solidFill>
              <a:latin typeface="Work Sans Thin" pitchFamily="2" charset="77"/>
            </a:endParaRPr>
          </a:p>
        </p:txBody>
      </p:sp>
      <p:sp>
        <p:nvSpPr>
          <p:cNvPr id="19" name="Isosceles Triangle 18">
            <a:extLst>
              <a:ext uri="{FF2B5EF4-FFF2-40B4-BE49-F238E27FC236}">
                <a16:creationId xmlns:a16="http://schemas.microsoft.com/office/drawing/2014/main" id="{3BF79ABC-6506-BB4A-BA90-4592297DAB58}"/>
              </a:ext>
            </a:extLst>
          </p:cNvPr>
          <p:cNvSpPr/>
          <p:nvPr/>
        </p:nvSpPr>
        <p:spPr>
          <a:xfrm rot="16200000">
            <a:off x="609711" y="3357017"/>
            <a:ext cx="542485" cy="299976"/>
          </a:xfrm>
          <a:prstGeom prst="triangle">
            <a:avLst/>
          </a:prstGeom>
          <a:solidFill>
            <a:srgbClr val="183A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prstClr val="white"/>
              </a:solidFill>
              <a:latin typeface="Work Sans Thin" pitchFamily="2" charset="77"/>
            </a:endParaRPr>
          </a:p>
        </p:txBody>
      </p:sp>
      <p:sp>
        <p:nvSpPr>
          <p:cNvPr id="20" name="Rectángulo 19">
            <a:extLst>
              <a:ext uri="{FF2B5EF4-FFF2-40B4-BE49-F238E27FC236}">
                <a16:creationId xmlns:a16="http://schemas.microsoft.com/office/drawing/2014/main" id="{3281B5D9-675E-C84C-8982-58CA65A39231}"/>
              </a:ext>
            </a:extLst>
          </p:cNvPr>
          <p:cNvSpPr/>
          <p:nvPr/>
        </p:nvSpPr>
        <p:spPr>
          <a:xfrm>
            <a:off x="6805526" y="6031580"/>
            <a:ext cx="4495141" cy="369332"/>
          </a:xfrm>
          <a:prstGeom prst="rect">
            <a:avLst/>
          </a:prstGeom>
        </p:spPr>
        <p:txBody>
          <a:bodyPr wrap="none">
            <a:spAutoFit/>
          </a:bodyPr>
          <a:lstStyle/>
          <a:p>
            <a:r>
              <a:rPr lang="es-CO" dirty="0">
                <a:latin typeface="Work Sans Thin" pitchFamily="2" charset="77"/>
                <a:hlinkClick r:id="rId4"/>
              </a:rPr>
              <a:t>https://d2jsqrio60m94k.cloudfront.net/</a:t>
            </a:r>
            <a:r>
              <a:rPr lang="es-CO" dirty="0">
                <a:latin typeface="Work Sans Thin" pitchFamily="2" charset="77"/>
              </a:rPr>
              <a:t> </a:t>
            </a:r>
          </a:p>
        </p:txBody>
      </p:sp>
      <p:sp>
        <p:nvSpPr>
          <p:cNvPr id="21" name="Isosceles Triangle 17">
            <a:extLst>
              <a:ext uri="{FF2B5EF4-FFF2-40B4-BE49-F238E27FC236}">
                <a16:creationId xmlns:a16="http://schemas.microsoft.com/office/drawing/2014/main" id="{5731179B-1838-B945-8E0C-DFB95258DD20}"/>
              </a:ext>
            </a:extLst>
          </p:cNvPr>
          <p:cNvSpPr/>
          <p:nvPr/>
        </p:nvSpPr>
        <p:spPr>
          <a:xfrm rot="5400000">
            <a:off x="6340864" y="6150349"/>
            <a:ext cx="209103" cy="180263"/>
          </a:xfrm>
          <a:prstGeom prst="triangle">
            <a:avLst/>
          </a:prstGeom>
          <a:solidFill>
            <a:srgbClr val="F51A7D">
              <a:alpha val="5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prstClr val="white"/>
              </a:solidFill>
              <a:latin typeface="Work Sans Thin" pitchFamily="2" charset="77"/>
            </a:endParaRPr>
          </a:p>
        </p:txBody>
      </p:sp>
    </p:spTree>
    <p:extLst>
      <p:ext uri="{BB962C8B-B14F-4D97-AF65-F5344CB8AC3E}">
        <p14:creationId xmlns:p14="http://schemas.microsoft.com/office/powerpoint/2010/main" val="178290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2F1EFA5-0A71-0D4D-9470-EA3177D3A142}"/>
              </a:ext>
            </a:extLst>
          </p:cNvPr>
          <p:cNvSpPr/>
          <p:nvPr/>
        </p:nvSpPr>
        <p:spPr>
          <a:xfrm>
            <a:off x="20916" y="35647"/>
            <a:ext cx="4331635"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1. Consideraciones generales</a:t>
            </a:r>
          </a:p>
        </p:txBody>
      </p:sp>
      <p:pic>
        <p:nvPicPr>
          <p:cNvPr id="22" name="Imagen 21">
            <a:extLst>
              <a:ext uri="{FF2B5EF4-FFF2-40B4-BE49-F238E27FC236}">
                <a16:creationId xmlns:a16="http://schemas.microsoft.com/office/drawing/2014/main" id="{4DA79C57-DE5E-AD42-AE8C-11C5150A6992}"/>
              </a:ext>
            </a:extLst>
          </p:cNvPr>
          <p:cNvPicPr>
            <a:picLocks noChangeAspect="1"/>
          </p:cNvPicPr>
          <p:nvPr/>
        </p:nvPicPr>
        <p:blipFill>
          <a:blip r:embed="rId2"/>
          <a:stretch>
            <a:fillRect/>
          </a:stretch>
        </p:blipFill>
        <p:spPr>
          <a:xfrm>
            <a:off x="400003" y="737189"/>
            <a:ext cx="11055879" cy="5263560"/>
          </a:xfrm>
          <a:prstGeom prst="rect">
            <a:avLst/>
          </a:prstGeom>
        </p:spPr>
      </p:pic>
      <p:sp>
        <p:nvSpPr>
          <p:cNvPr id="23" name="Triángulo isósceles 3">
            <a:extLst>
              <a:ext uri="{FF2B5EF4-FFF2-40B4-BE49-F238E27FC236}">
                <a16:creationId xmlns:a16="http://schemas.microsoft.com/office/drawing/2014/main" id="{3542B6FF-8723-EC47-A66D-6B2AE87251C5}"/>
              </a:ext>
            </a:extLst>
          </p:cNvPr>
          <p:cNvSpPr/>
          <p:nvPr/>
        </p:nvSpPr>
        <p:spPr>
          <a:xfrm>
            <a:off x="6918252" y="5718100"/>
            <a:ext cx="368595" cy="282649"/>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Work Sans Thin" pitchFamily="2" charset="77"/>
              <a:cs typeface="Arial" panose="020B0604020202020204" pitchFamily="34" charset="0"/>
            </a:endParaRPr>
          </a:p>
        </p:txBody>
      </p:sp>
      <p:sp>
        <p:nvSpPr>
          <p:cNvPr id="24" name="CuadroTexto 23">
            <a:extLst>
              <a:ext uri="{FF2B5EF4-FFF2-40B4-BE49-F238E27FC236}">
                <a16:creationId xmlns:a16="http://schemas.microsoft.com/office/drawing/2014/main" id="{AAF9D781-1B32-8F40-909C-80063484F345}"/>
              </a:ext>
            </a:extLst>
          </p:cNvPr>
          <p:cNvSpPr txBox="1"/>
          <p:nvPr/>
        </p:nvSpPr>
        <p:spPr>
          <a:xfrm>
            <a:off x="5592265" y="6096036"/>
            <a:ext cx="3020567" cy="369332"/>
          </a:xfrm>
          <a:prstGeom prst="rect">
            <a:avLst/>
          </a:prstGeom>
          <a:noFill/>
        </p:spPr>
        <p:txBody>
          <a:bodyPr wrap="square" rtlCol="0">
            <a:spAutoFit/>
          </a:bodyPr>
          <a:lstStyle/>
          <a:p>
            <a:r>
              <a:rPr lang="es-CO" b="1" dirty="0">
                <a:latin typeface="Work Sans Thin" pitchFamily="2" charset="77"/>
                <a:cs typeface="Arial" panose="020B0604020202020204" pitchFamily="34" charset="0"/>
              </a:rPr>
              <a:t>Colombia en esta fase </a:t>
            </a:r>
          </a:p>
        </p:txBody>
      </p:sp>
      <p:sp>
        <p:nvSpPr>
          <p:cNvPr id="25" name="Rectángulo 24">
            <a:extLst>
              <a:ext uri="{FF2B5EF4-FFF2-40B4-BE49-F238E27FC236}">
                <a16:creationId xmlns:a16="http://schemas.microsoft.com/office/drawing/2014/main" id="{74DE68CC-D4BB-C04D-8F9A-2BEB960141DB}"/>
              </a:ext>
            </a:extLst>
          </p:cNvPr>
          <p:cNvSpPr/>
          <p:nvPr/>
        </p:nvSpPr>
        <p:spPr>
          <a:xfrm>
            <a:off x="158891" y="6445499"/>
            <a:ext cx="4567276" cy="276999"/>
          </a:xfrm>
          <a:prstGeom prst="rect">
            <a:avLst/>
          </a:prstGeom>
        </p:spPr>
        <p:txBody>
          <a:bodyPr wrap="none">
            <a:spAutoFit/>
          </a:bodyPr>
          <a:lstStyle/>
          <a:p>
            <a:r>
              <a:rPr lang="es-CO" sz="1200" dirty="0">
                <a:latin typeface="Work Sans Medium" pitchFamily="2" charset="77"/>
              </a:rPr>
              <a:t>http://www.ins.gov.co/Noticias/Paginas/Coronavirus.aspx</a:t>
            </a:r>
          </a:p>
        </p:txBody>
      </p:sp>
    </p:spTree>
    <p:extLst>
      <p:ext uri="{BB962C8B-B14F-4D97-AF65-F5344CB8AC3E}">
        <p14:creationId xmlns:p14="http://schemas.microsoft.com/office/powerpoint/2010/main" val="2760270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ector recto de flecha 12">
            <a:extLst>
              <a:ext uri="{FF2B5EF4-FFF2-40B4-BE49-F238E27FC236}">
                <a16:creationId xmlns:a16="http://schemas.microsoft.com/office/drawing/2014/main" id="{D0523813-AA63-2146-AB11-81C023A03CF6}"/>
              </a:ext>
            </a:extLst>
          </p:cNvPr>
          <p:cNvCxnSpPr>
            <a:cxnSpLocks/>
          </p:cNvCxnSpPr>
          <p:nvPr/>
        </p:nvCxnSpPr>
        <p:spPr>
          <a:xfrm>
            <a:off x="219478" y="3719131"/>
            <a:ext cx="11603328"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27" name="Imagen 26">
            <a:extLst>
              <a:ext uri="{FF2B5EF4-FFF2-40B4-BE49-F238E27FC236}">
                <a16:creationId xmlns:a16="http://schemas.microsoft.com/office/drawing/2014/main" id="{74AB4328-7BCD-B140-B355-00B2A5A07DB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988011" y="6450946"/>
            <a:ext cx="2139823" cy="407054"/>
          </a:xfrm>
          <a:prstGeom prst="rect">
            <a:avLst/>
          </a:prstGeom>
        </p:spPr>
      </p:pic>
      <p:cxnSp>
        <p:nvCxnSpPr>
          <p:cNvPr id="32" name="Conector recto 31">
            <a:extLst>
              <a:ext uri="{FF2B5EF4-FFF2-40B4-BE49-F238E27FC236}">
                <a16:creationId xmlns:a16="http://schemas.microsoft.com/office/drawing/2014/main" id="{30F01ACB-899C-BB4B-9189-14F4FF9A7099}"/>
              </a:ext>
            </a:extLst>
          </p:cNvPr>
          <p:cNvCxnSpPr>
            <a:cxnSpLocks/>
          </p:cNvCxnSpPr>
          <p:nvPr/>
        </p:nvCxnSpPr>
        <p:spPr>
          <a:xfrm>
            <a:off x="5270829" y="2118162"/>
            <a:ext cx="0" cy="254232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5" name="Rectángulo 34">
            <a:extLst>
              <a:ext uri="{FF2B5EF4-FFF2-40B4-BE49-F238E27FC236}">
                <a16:creationId xmlns:a16="http://schemas.microsoft.com/office/drawing/2014/main" id="{7FAC1AC9-354D-7943-A782-6854889B70CD}"/>
              </a:ext>
            </a:extLst>
          </p:cNvPr>
          <p:cNvSpPr/>
          <p:nvPr/>
        </p:nvSpPr>
        <p:spPr>
          <a:xfrm>
            <a:off x="8894304" y="314910"/>
            <a:ext cx="3233530" cy="2616101"/>
          </a:xfrm>
          <a:prstGeom prst="rect">
            <a:avLst/>
          </a:prstGeom>
        </p:spPr>
        <p:txBody>
          <a:bodyPr wrap="square">
            <a:spAutoFit/>
          </a:bodyPr>
          <a:lstStyle/>
          <a:p>
            <a:r>
              <a:rPr lang="es-ES" sz="2000" b="1" dirty="0">
                <a:solidFill>
                  <a:schemeClr val="bg1"/>
                </a:solidFill>
                <a:latin typeface="Work Sans Light" pitchFamily="2" charset="77"/>
              </a:rPr>
              <a:t>Prevención y Ciudado</a:t>
            </a:r>
            <a:endParaRPr lang="es-CO" sz="2000" b="1" dirty="0">
              <a:solidFill>
                <a:schemeClr val="bg1"/>
              </a:solidFill>
              <a:latin typeface="Work Sans Light" pitchFamily="2" charset="77"/>
            </a:endParaRPr>
          </a:p>
          <a:p>
            <a:endParaRPr lang="es-CO" sz="1600" b="1" dirty="0">
              <a:solidFill>
                <a:schemeClr val="bg1"/>
              </a:solidFill>
              <a:latin typeface="Work Sans Light" pitchFamily="2" charset="77"/>
            </a:endParaRPr>
          </a:p>
          <a:p>
            <a:r>
              <a:rPr lang="es-CO" sz="1600" b="1" dirty="0">
                <a:solidFill>
                  <a:schemeClr val="bg1"/>
                </a:solidFill>
                <a:latin typeface="Work Sans Light" pitchFamily="2" charset="77"/>
              </a:rPr>
              <a:t>Medidas adoptadas para proteger a toda la comunidad educativa y el interés superior del niño de acuerdo con lo establecido en los artículos 8 y 9 de la Ley 1098 de 2006 respecto a la prevalencia de sus derechos. </a:t>
            </a:r>
          </a:p>
        </p:txBody>
      </p:sp>
      <p:sp>
        <p:nvSpPr>
          <p:cNvPr id="64" name="Rectangle 66">
            <a:extLst>
              <a:ext uri="{FF2B5EF4-FFF2-40B4-BE49-F238E27FC236}">
                <a16:creationId xmlns:a16="http://schemas.microsoft.com/office/drawing/2014/main" id="{AA064E2B-DC4E-1F4A-9EB0-032246E3D48F}"/>
              </a:ext>
            </a:extLst>
          </p:cNvPr>
          <p:cNvSpPr/>
          <p:nvPr/>
        </p:nvSpPr>
        <p:spPr>
          <a:xfrm>
            <a:off x="701044" y="3359592"/>
            <a:ext cx="1728216" cy="693323"/>
          </a:xfrm>
          <a:prstGeom prst="rect">
            <a:avLst/>
          </a:prstGeom>
          <a:solidFill>
            <a:srgbClr val="297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9 de Marzo</a:t>
            </a:r>
            <a:endParaRPr lang="en-US" sz="1600" b="1" dirty="0"/>
          </a:p>
        </p:txBody>
      </p:sp>
      <p:sp>
        <p:nvSpPr>
          <p:cNvPr id="70" name="Rectangle 70">
            <a:extLst>
              <a:ext uri="{FF2B5EF4-FFF2-40B4-BE49-F238E27FC236}">
                <a16:creationId xmlns:a16="http://schemas.microsoft.com/office/drawing/2014/main" id="{965B4411-75C2-504F-9B01-8F01BD03FCA1}"/>
              </a:ext>
            </a:extLst>
          </p:cNvPr>
          <p:cNvSpPr/>
          <p:nvPr/>
        </p:nvSpPr>
        <p:spPr>
          <a:xfrm>
            <a:off x="654085" y="4519903"/>
            <a:ext cx="2329513" cy="9541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es-CO" sz="1400" dirty="0">
                <a:latin typeface="Work Sans Light" pitchFamily="2" charset="77"/>
              </a:rPr>
              <a:t>Recomendaciones para la prevención, manejo y control en el entorno educativo </a:t>
            </a:r>
            <a:endParaRPr lang="en-US" sz="600" dirty="0">
              <a:solidFill>
                <a:schemeClr val="tx1">
                  <a:lumMod val="65000"/>
                  <a:lumOff val="35000"/>
                </a:schemeClr>
              </a:solidFill>
              <a:latin typeface="Work Sans Light" pitchFamily="2" charset="77"/>
            </a:endParaRPr>
          </a:p>
        </p:txBody>
      </p:sp>
      <p:sp>
        <p:nvSpPr>
          <p:cNvPr id="76" name="Rectangle 76">
            <a:extLst>
              <a:ext uri="{FF2B5EF4-FFF2-40B4-BE49-F238E27FC236}">
                <a16:creationId xmlns:a16="http://schemas.microsoft.com/office/drawing/2014/main" id="{E26E481D-F226-544B-A9FA-551DA6348866}"/>
              </a:ext>
            </a:extLst>
          </p:cNvPr>
          <p:cNvSpPr/>
          <p:nvPr/>
        </p:nvSpPr>
        <p:spPr>
          <a:xfrm>
            <a:off x="701044" y="2665780"/>
            <a:ext cx="1728216" cy="646331"/>
          </a:xfrm>
          <a:prstGeom prst="rect">
            <a:avLst/>
          </a:prstGeom>
          <a:solidFill>
            <a:srgbClr val="EC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spAutoFit/>
          </a:bodyPr>
          <a:lstStyle/>
          <a:p>
            <a:pPr lvl="0" algn="ctr"/>
            <a:r>
              <a:rPr lang="en-US" sz="2000" dirty="0">
                <a:solidFill>
                  <a:srgbClr val="7E8C8D"/>
                </a:solidFill>
                <a:latin typeface="Work Sans Thin" pitchFamily="2" charset="77"/>
                <a:ea typeface="Open Sans" panose="020B0606030504020204" pitchFamily="34" charset="0"/>
                <a:cs typeface="Open Sans" panose="020B0606030504020204" pitchFamily="34" charset="0"/>
              </a:rPr>
              <a:t> </a:t>
            </a:r>
            <a:r>
              <a:rPr lang="en-US" sz="1600" dirty="0">
                <a:solidFill>
                  <a:srgbClr val="7E8C8D"/>
                </a:solidFill>
                <a:latin typeface="Work Sans Thin" pitchFamily="2" charset="77"/>
                <a:ea typeface="Open Sans" panose="020B0606030504020204" pitchFamily="34" charset="0"/>
                <a:cs typeface="Open Sans" panose="020B0606030504020204" pitchFamily="34" charset="0"/>
              </a:rPr>
              <a:t>Conjunta</a:t>
            </a:r>
          </a:p>
          <a:p>
            <a:pPr lvl="0" algn="ctr"/>
            <a:r>
              <a:rPr lang="en-US" sz="1600" dirty="0">
                <a:solidFill>
                  <a:srgbClr val="7E8C8D"/>
                </a:solidFill>
                <a:latin typeface="Work Sans Thin" pitchFamily="2" charset="77"/>
                <a:ea typeface="Open Sans" panose="020B0606030504020204" pitchFamily="34" charset="0"/>
                <a:cs typeface="Open Sans" panose="020B0606030504020204" pitchFamily="34" charset="0"/>
              </a:rPr>
              <a:t>MEN- MinSalud</a:t>
            </a:r>
            <a:r>
              <a:rPr lang="en-US" sz="1600" b="1" dirty="0">
                <a:solidFill>
                  <a:srgbClr val="7E8C8D"/>
                </a:solidFill>
                <a:latin typeface="Open Sans" panose="020B0606030504020204" pitchFamily="34" charset="0"/>
                <a:ea typeface="Open Sans" panose="020B0606030504020204" pitchFamily="34" charset="0"/>
                <a:cs typeface="Open Sans" panose="020B0606030504020204" pitchFamily="34" charset="0"/>
              </a:rPr>
              <a:t> </a:t>
            </a:r>
            <a:endParaRPr lang="en-US" sz="1600" dirty="0">
              <a:solidFill>
                <a:srgbClr val="7E8C8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ángulo 7">
            <a:extLst>
              <a:ext uri="{FF2B5EF4-FFF2-40B4-BE49-F238E27FC236}">
                <a16:creationId xmlns:a16="http://schemas.microsoft.com/office/drawing/2014/main" id="{6990A2DC-E19A-EB48-8AA7-54C341EDFC17}"/>
              </a:ext>
            </a:extLst>
          </p:cNvPr>
          <p:cNvSpPr/>
          <p:nvPr/>
        </p:nvSpPr>
        <p:spPr>
          <a:xfrm>
            <a:off x="737997" y="1756870"/>
            <a:ext cx="1611340" cy="461665"/>
          </a:xfrm>
          <a:prstGeom prst="rect">
            <a:avLst/>
          </a:prstGeom>
          <a:ln>
            <a:solidFill>
              <a:srgbClr val="FF5CA4"/>
            </a:solidFill>
          </a:ln>
        </p:spPr>
        <p:txBody>
          <a:bodyPr wrap="none">
            <a:spAutoFit/>
          </a:bodyPr>
          <a:lstStyle/>
          <a:p>
            <a:pPr lvl="0" algn="ctr"/>
            <a:r>
              <a:rPr lang="en-US" sz="2400" b="1" dirty="0">
                <a:solidFill>
                  <a:srgbClr val="7E8C8D"/>
                </a:solidFill>
                <a:latin typeface="Work Sans Thin" pitchFamily="2" charset="77"/>
                <a:ea typeface="Open Sans" panose="020B0606030504020204" pitchFamily="34" charset="0"/>
                <a:cs typeface="Open Sans" panose="020B0606030504020204" pitchFamily="34" charset="0"/>
              </a:rPr>
              <a:t>Circular 11</a:t>
            </a:r>
          </a:p>
        </p:txBody>
      </p:sp>
      <p:cxnSp>
        <p:nvCxnSpPr>
          <p:cNvPr id="10" name="Conector recto 9">
            <a:extLst>
              <a:ext uri="{FF2B5EF4-FFF2-40B4-BE49-F238E27FC236}">
                <a16:creationId xmlns:a16="http://schemas.microsoft.com/office/drawing/2014/main" id="{6C1487B7-FD9A-744D-8528-B0A1055D5738}"/>
              </a:ext>
            </a:extLst>
          </p:cNvPr>
          <p:cNvCxnSpPr>
            <a:cxnSpLocks/>
          </p:cNvCxnSpPr>
          <p:nvPr/>
        </p:nvCxnSpPr>
        <p:spPr>
          <a:xfrm flipV="1">
            <a:off x="1475000" y="2251716"/>
            <a:ext cx="0" cy="405344"/>
          </a:xfrm>
          <a:prstGeom prst="line">
            <a:avLst/>
          </a:prstGeom>
        </p:spPr>
        <p:style>
          <a:lnRef idx="1">
            <a:schemeClr val="accent1"/>
          </a:lnRef>
          <a:fillRef idx="0">
            <a:schemeClr val="accent1"/>
          </a:fillRef>
          <a:effectRef idx="0">
            <a:schemeClr val="accent1"/>
          </a:effectRef>
          <a:fontRef idx="minor">
            <a:schemeClr val="tx1"/>
          </a:fontRef>
        </p:style>
      </p:cxnSp>
      <p:sp>
        <p:nvSpPr>
          <p:cNvPr id="55" name="Rectangle 67">
            <a:extLst>
              <a:ext uri="{FF2B5EF4-FFF2-40B4-BE49-F238E27FC236}">
                <a16:creationId xmlns:a16="http://schemas.microsoft.com/office/drawing/2014/main" id="{448D1537-BB30-F840-A7D5-9A1750A44F44}"/>
              </a:ext>
            </a:extLst>
          </p:cNvPr>
          <p:cNvSpPr/>
          <p:nvPr/>
        </p:nvSpPr>
        <p:spPr>
          <a:xfrm>
            <a:off x="3253663" y="3372470"/>
            <a:ext cx="1728216" cy="693323"/>
          </a:xfrm>
          <a:prstGeom prst="rect">
            <a:avLst/>
          </a:prstGeom>
          <a:solidFill>
            <a:srgbClr val="27A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latin typeface="Work Sans Light" pitchFamily="2" charset="77"/>
                <a:ea typeface="Open Sans" panose="020B0606030504020204" pitchFamily="34" charset="0"/>
                <a:cs typeface="Open Sans" panose="020B0606030504020204" pitchFamily="34" charset="0"/>
              </a:rPr>
              <a:t>12 de Marzo</a:t>
            </a:r>
            <a:endParaRPr lang="en-US" sz="1400" b="1" dirty="0">
              <a:latin typeface="Work Sans Light" pitchFamily="2" charset="77"/>
            </a:endParaRPr>
          </a:p>
        </p:txBody>
      </p:sp>
      <p:sp>
        <p:nvSpPr>
          <p:cNvPr id="56" name="Rectangle 76">
            <a:extLst>
              <a:ext uri="{FF2B5EF4-FFF2-40B4-BE49-F238E27FC236}">
                <a16:creationId xmlns:a16="http://schemas.microsoft.com/office/drawing/2014/main" id="{271E4FF4-4AC8-4947-B341-6F7F7D2AC590}"/>
              </a:ext>
            </a:extLst>
          </p:cNvPr>
          <p:cNvSpPr/>
          <p:nvPr/>
        </p:nvSpPr>
        <p:spPr>
          <a:xfrm>
            <a:off x="3251537" y="2726139"/>
            <a:ext cx="1728216" cy="646331"/>
          </a:xfrm>
          <a:prstGeom prst="rect">
            <a:avLst/>
          </a:prstGeom>
          <a:solidFill>
            <a:srgbClr val="EC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spAutoFit/>
          </a:bodyPr>
          <a:lstStyle/>
          <a:p>
            <a:pPr lvl="0" algn="ctr"/>
            <a:r>
              <a:rPr lang="en-US" sz="2000" dirty="0">
                <a:solidFill>
                  <a:srgbClr val="7E8C8D"/>
                </a:solidFill>
                <a:latin typeface="Work Sans Thin" pitchFamily="2" charset="77"/>
                <a:ea typeface="Open Sans" panose="020B0606030504020204" pitchFamily="34" charset="0"/>
                <a:cs typeface="Open Sans" panose="020B0606030504020204" pitchFamily="34" charset="0"/>
              </a:rPr>
              <a:t> </a:t>
            </a:r>
            <a:r>
              <a:rPr lang="en-US" sz="1600" dirty="0">
                <a:solidFill>
                  <a:srgbClr val="7E8C8D"/>
                </a:solidFill>
                <a:latin typeface="Work Sans Thin" pitchFamily="2" charset="77"/>
                <a:ea typeface="Open Sans" panose="020B0606030504020204" pitchFamily="34" charset="0"/>
                <a:cs typeface="Open Sans" panose="020B0606030504020204" pitchFamily="34" charset="0"/>
              </a:rPr>
              <a:t>Ministerio de </a:t>
            </a:r>
          </a:p>
          <a:p>
            <a:pPr lvl="0" algn="ctr"/>
            <a:r>
              <a:rPr lang="en-US" sz="1600" dirty="0">
                <a:solidFill>
                  <a:srgbClr val="7E8C8D"/>
                </a:solidFill>
                <a:latin typeface="Work Sans Thin" pitchFamily="2" charset="77"/>
                <a:ea typeface="Open Sans" panose="020B0606030504020204" pitchFamily="34" charset="0"/>
                <a:cs typeface="Open Sans" panose="020B0606030504020204" pitchFamily="34" charset="0"/>
              </a:rPr>
              <a:t>Salud</a:t>
            </a:r>
            <a:endParaRPr lang="en-US" sz="1600" dirty="0">
              <a:solidFill>
                <a:srgbClr val="7E8C8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7" name="Rectángulo 56">
            <a:extLst>
              <a:ext uri="{FF2B5EF4-FFF2-40B4-BE49-F238E27FC236}">
                <a16:creationId xmlns:a16="http://schemas.microsoft.com/office/drawing/2014/main" id="{87A70DBF-A1C4-A04F-B4CB-D3D843E9A53F}"/>
              </a:ext>
            </a:extLst>
          </p:cNvPr>
          <p:cNvSpPr/>
          <p:nvPr/>
        </p:nvSpPr>
        <p:spPr>
          <a:xfrm>
            <a:off x="3108032" y="945989"/>
            <a:ext cx="1867819" cy="830997"/>
          </a:xfrm>
          <a:prstGeom prst="rect">
            <a:avLst/>
          </a:prstGeom>
          <a:ln>
            <a:solidFill>
              <a:srgbClr val="FF5CA4"/>
            </a:solidFill>
          </a:ln>
        </p:spPr>
        <p:txBody>
          <a:bodyPr wrap="none">
            <a:spAutoFit/>
          </a:bodyPr>
          <a:lstStyle/>
          <a:p>
            <a:pPr lvl="0" algn="ctr"/>
            <a:r>
              <a:rPr lang="en-US" sz="2400" b="1" dirty="0">
                <a:solidFill>
                  <a:srgbClr val="7E8C8D"/>
                </a:solidFill>
                <a:latin typeface="Work Sans Thin" pitchFamily="2" charset="77"/>
                <a:ea typeface="Open Sans" panose="020B0606030504020204" pitchFamily="34" charset="0"/>
                <a:cs typeface="Open Sans" panose="020B0606030504020204" pitchFamily="34" charset="0"/>
              </a:rPr>
              <a:t>Resolución </a:t>
            </a:r>
          </a:p>
          <a:p>
            <a:pPr lvl="0" algn="ctr"/>
            <a:r>
              <a:rPr lang="en-US" sz="2400" b="1" dirty="0">
                <a:solidFill>
                  <a:srgbClr val="7E8C8D"/>
                </a:solidFill>
                <a:latin typeface="Work Sans Thin" pitchFamily="2" charset="77"/>
                <a:ea typeface="Open Sans" panose="020B0606030504020204" pitchFamily="34" charset="0"/>
                <a:cs typeface="Open Sans" panose="020B0606030504020204" pitchFamily="34" charset="0"/>
              </a:rPr>
              <a:t>385</a:t>
            </a:r>
          </a:p>
        </p:txBody>
      </p:sp>
      <p:cxnSp>
        <p:nvCxnSpPr>
          <p:cNvPr id="59" name="Conector recto 58">
            <a:extLst>
              <a:ext uri="{FF2B5EF4-FFF2-40B4-BE49-F238E27FC236}">
                <a16:creationId xmlns:a16="http://schemas.microsoft.com/office/drawing/2014/main" id="{ADF506DE-FC2F-2E4D-8526-A15BD0DBF935}"/>
              </a:ext>
            </a:extLst>
          </p:cNvPr>
          <p:cNvCxnSpPr>
            <a:cxnSpLocks/>
          </p:cNvCxnSpPr>
          <p:nvPr/>
        </p:nvCxnSpPr>
        <p:spPr>
          <a:xfrm flipV="1">
            <a:off x="4041942" y="1772739"/>
            <a:ext cx="0" cy="932196"/>
          </a:xfrm>
          <a:prstGeom prst="line">
            <a:avLst/>
          </a:prstGeom>
        </p:spPr>
        <p:style>
          <a:lnRef idx="1">
            <a:schemeClr val="accent1"/>
          </a:lnRef>
          <a:fillRef idx="0">
            <a:schemeClr val="accent1"/>
          </a:fillRef>
          <a:effectRef idx="0">
            <a:schemeClr val="accent1"/>
          </a:effectRef>
          <a:fontRef idx="minor">
            <a:schemeClr val="tx1"/>
          </a:fontRef>
        </p:style>
      </p:cxnSp>
      <p:sp>
        <p:nvSpPr>
          <p:cNvPr id="60" name="Rectangle 71">
            <a:extLst>
              <a:ext uri="{FF2B5EF4-FFF2-40B4-BE49-F238E27FC236}">
                <a16:creationId xmlns:a16="http://schemas.microsoft.com/office/drawing/2014/main" id="{389DA5C5-0637-FC47-B103-E3973849E0F6}"/>
              </a:ext>
            </a:extLst>
          </p:cNvPr>
          <p:cNvSpPr/>
          <p:nvPr/>
        </p:nvSpPr>
        <p:spPr>
          <a:xfrm>
            <a:off x="3289979" y="4229453"/>
            <a:ext cx="1887865" cy="2246769"/>
          </a:xfrm>
          <a:prstGeom prst="rect">
            <a:avLst/>
          </a:prstGeom>
          <a:solidFill>
            <a:srgbClr val="ECF0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es-ES" sz="1400" b="1" dirty="0">
                <a:solidFill>
                  <a:srgbClr val="00B0F0"/>
                </a:solidFill>
                <a:latin typeface="Work Sans Light" pitchFamily="2" charset="77"/>
                <a:cs typeface="Arial" panose="020B0604020202020204" pitchFamily="34" charset="0"/>
              </a:rPr>
              <a:t>Declaratoria de la emergencia sanitaria en el territorio nacional hasta el 30 de mayo para contener la pandemia del coronavirus (COVID-19)</a:t>
            </a:r>
            <a:endParaRPr lang="es-CO" sz="1400" b="1" dirty="0">
              <a:solidFill>
                <a:srgbClr val="00B0F0"/>
              </a:solidFill>
              <a:latin typeface="Work Sans Light" pitchFamily="2" charset="77"/>
            </a:endParaRPr>
          </a:p>
        </p:txBody>
      </p:sp>
      <p:sp>
        <p:nvSpPr>
          <p:cNvPr id="62" name="Rectangle 67">
            <a:extLst>
              <a:ext uri="{FF2B5EF4-FFF2-40B4-BE49-F238E27FC236}">
                <a16:creationId xmlns:a16="http://schemas.microsoft.com/office/drawing/2014/main" id="{D5CF2FDB-3D39-014F-BF81-8827585F702D}"/>
              </a:ext>
            </a:extLst>
          </p:cNvPr>
          <p:cNvSpPr/>
          <p:nvPr/>
        </p:nvSpPr>
        <p:spPr>
          <a:xfrm>
            <a:off x="5661894" y="3395672"/>
            <a:ext cx="1728216" cy="693323"/>
          </a:xfrm>
          <a:prstGeom prst="rect">
            <a:avLst/>
          </a:prstGeom>
          <a:solidFill>
            <a:srgbClr val="27A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latin typeface="Work Sans Light" pitchFamily="2" charset="77"/>
                <a:ea typeface="Open Sans" panose="020B0606030504020204" pitchFamily="34" charset="0"/>
                <a:cs typeface="Open Sans" panose="020B0606030504020204" pitchFamily="34" charset="0"/>
              </a:rPr>
              <a:t>14 de Marzo</a:t>
            </a:r>
            <a:endParaRPr lang="en-US" sz="1400" b="1" dirty="0">
              <a:latin typeface="Work Sans Light" pitchFamily="2" charset="77"/>
            </a:endParaRPr>
          </a:p>
        </p:txBody>
      </p:sp>
      <p:sp>
        <p:nvSpPr>
          <p:cNvPr id="63" name="Rectangle 71">
            <a:extLst>
              <a:ext uri="{FF2B5EF4-FFF2-40B4-BE49-F238E27FC236}">
                <a16:creationId xmlns:a16="http://schemas.microsoft.com/office/drawing/2014/main" id="{A04929C2-0841-DE47-8521-AF991CDBD948}"/>
              </a:ext>
            </a:extLst>
          </p:cNvPr>
          <p:cNvSpPr/>
          <p:nvPr/>
        </p:nvSpPr>
        <p:spPr>
          <a:xfrm>
            <a:off x="5661894" y="4298491"/>
            <a:ext cx="1887865" cy="1600438"/>
          </a:xfrm>
          <a:prstGeom prst="rect">
            <a:avLst/>
          </a:prstGeom>
          <a:solidFill>
            <a:srgbClr val="ECF0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es-CO" sz="1400" b="1" dirty="0">
                <a:solidFill>
                  <a:srgbClr val="00B0F0"/>
                </a:solidFill>
                <a:latin typeface="Work Sans Thin" pitchFamily="2" charset="77"/>
              </a:rPr>
              <a:t>Planeación educativa, preparando la respuesta del sistema educativo, con estrategias flexibles.</a:t>
            </a:r>
          </a:p>
        </p:txBody>
      </p:sp>
      <p:sp>
        <p:nvSpPr>
          <p:cNvPr id="66" name="Rectangle 76">
            <a:extLst>
              <a:ext uri="{FF2B5EF4-FFF2-40B4-BE49-F238E27FC236}">
                <a16:creationId xmlns:a16="http://schemas.microsoft.com/office/drawing/2014/main" id="{15FB6794-2E06-0C47-B4C1-139C2740B224}"/>
              </a:ext>
            </a:extLst>
          </p:cNvPr>
          <p:cNvSpPr/>
          <p:nvPr/>
        </p:nvSpPr>
        <p:spPr>
          <a:xfrm>
            <a:off x="5661894" y="2787695"/>
            <a:ext cx="1728216" cy="584775"/>
          </a:xfrm>
          <a:prstGeom prst="rect">
            <a:avLst/>
          </a:prstGeom>
          <a:solidFill>
            <a:srgbClr val="EC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spAutoFit/>
          </a:bodyPr>
          <a:lstStyle/>
          <a:p>
            <a:pPr lvl="0" algn="ctr"/>
            <a:r>
              <a:rPr lang="en-US" sz="1600" dirty="0">
                <a:solidFill>
                  <a:srgbClr val="7E8C8D"/>
                </a:solidFill>
                <a:latin typeface="Work Sans Thin" pitchFamily="2" charset="77"/>
                <a:ea typeface="Open Sans" panose="020B0606030504020204" pitchFamily="34" charset="0"/>
                <a:cs typeface="Open Sans" panose="020B0606030504020204" pitchFamily="34" charset="0"/>
              </a:rPr>
              <a:t>Ministerio de Educación</a:t>
            </a:r>
            <a:endParaRPr lang="en-US" sz="1200" dirty="0">
              <a:solidFill>
                <a:srgbClr val="7E8C8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Rectángulo 66">
            <a:extLst>
              <a:ext uri="{FF2B5EF4-FFF2-40B4-BE49-F238E27FC236}">
                <a16:creationId xmlns:a16="http://schemas.microsoft.com/office/drawing/2014/main" id="{61F1A4F6-970F-A249-8C65-469CBBFEEF40}"/>
              </a:ext>
            </a:extLst>
          </p:cNvPr>
          <p:cNvSpPr/>
          <p:nvPr/>
        </p:nvSpPr>
        <p:spPr>
          <a:xfrm>
            <a:off x="5606833" y="1384680"/>
            <a:ext cx="1686680" cy="461665"/>
          </a:xfrm>
          <a:prstGeom prst="rect">
            <a:avLst/>
          </a:prstGeom>
          <a:ln>
            <a:solidFill>
              <a:srgbClr val="FF5CA4"/>
            </a:solidFill>
          </a:ln>
        </p:spPr>
        <p:txBody>
          <a:bodyPr wrap="none">
            <a:spAutoFit/>
          </a:bodyPr>
          <a:lstStyle/>
          <a:p>
            <a:pPr lvl="0" algn="ctr"/>
            <a:r>
              <a:rPr lang="en-US" sz="2400" b="1" dirty="0">
                <a:solidFill>
                  <a:srgbClr val="7E8C8D"/>
                </a:solidFill>
                <a:latin typeface="Work Sans Thin" pitchFamily="2" charset="77"/>
                <a:ea typeface="Open Sans" panose="020B0606030504020204" pitchFamily="34" charset="0"/>
                <a:cs typeface="Open Sans" panose="020B0606030504020204" pitchFamily="34" charset="0"/>
              </a:rPr>
              <a:t>Circular 19</a:t>
            </a:r>
          </a:p>
        </p:txBody>
      </p:sp>
      <p:cxnSp>
        <p:nvCxnSpPr>
          <p:cNvPr id="68" name="Conector recto 67">
            <a:extLst>
              <a:ext uri="{FF2B5EF4-FFF2-40B4-BE49-F238E27FC236}">
                <a16:creationId xmlns:a16="http://schemas.microsoft.com/office/drawing/2014/main" id="{6D2FE7E1-A204-1144-B307-BEDB805A7BF7}"/>
              </a:ext>
            </a:extLst>
          </p:cNvPr>
          <p:cNvCxnSpPr>
            <a:cxnSpLocks/>
          </p:cNvCxnSpPr>
          <p:nvPr/>
        </p:nvCxnSpPr>
        <p:spPr>
          <a:xfrm flipV="1">
            <a:off x="6450173" y="1880314"/>
            <a:ext cx="0" cy="845825"/>
          </a:xfrm>
          <a:prstGeom prst="line">
            <a:avLst/>
          </a:prstGeom>
        </p:spPr>
        <p:style>
          <a:lnRef idx="1">
            <a:schemeClr val="accent1"/>
          </a:lnRef>
          <a:fillRef idx="0">
            <a:schemeClr val="accent1"/>
          </a:fillRef>
          <a:effectRef idx="0">
            <a:schemeClr val="accent1"/>
          </a:effectRef>
          <a:fontRef idx="minor">
            <a:schemeClr val="tx1"/>
          </a:fontRef>
        </p:style>
      </p:cxnSp>
      <p:sp>
        <p:nvSpPr>
          <p:cNvPr id="69" name="Rectangle 66">
            <a:extLst>
              <a:ext uri="{FF2B5EF4-FFF2-40B4-BE49-F238E27FC236}">
                <a16:creationId xmlns:a16="http://schemas.microsoft.com/office/drawing/2014/main" id="{530E5B09-6F9E-B24A-9B61-9ED17E596553}"/>
              </a:ext>
            </a:extLst>
          </p:cNvPr>
          <p:cNvSpPr/>
          <p:nvPr/>
        </p:nvSpPr>
        <p:spPr>
          <a:xfrm>
            <a:off x="8282787" y="3345644"/>
            <a:ext cx="1728216" cy="693323"/>
          </a:xfrm>
          <a:prstGeom prst="rect">
            <a:avLst/>
          </a:prstGeom>
          <a:solidFill>
            <a:srgbClr val="297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latin typeface="Work Sans Light" pitchFamily="2" charset="77"/>
                <a:ea typeface="Open Sans" panose="020B0606030504020204" pitchFamily="34" charset="0"/>
                <a:cs typeface="Open Sans" panose="020B0606030504020204" pitchFamily="34" charset="0"/>
              </a:rPr>
              <a:t>15 de Marzo</a:t>
            </a:r>
            <a:endParaRPr lang="en-US" sz="2000" dirty="0">
              <a:latin typeface="Work Sans Light" pitchFamily="2" charset="77"/>
            </a:endParaRPr>
          </a:p>
        </p:txBody>
      </p:sp>
      <p:sp>
        <p:nvSpPr>
          <p:cNvPr id="72" name="Rectangle 70">
            <a:extLst>
              <a:ext uri="{FF2B5EF4-FFF2-40B4-BE49-F238E27FC236}">
                <a16:creationId xmlns:a16="http://schemas.microsoft.com/office/drawing/2014/main" id="{4573D423-2223-2942-A148-BF276182A52F}"/>
              </a:ext>
            </a:extLst>
          </p:cNvPr>
          <p:cNvSpPr/>
          <p:nvPr/>
        </p:nvSpPr>
        <p:spPr>
          <a:xfrm>
            <a:off x="8127336" y="4505955"/>
            <a:ext cx="2329513" cy="9541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es-ES" sz="1400" dirty="0">
                <a:latin typeface="Arial" panose="020B0604020202020204" pitchFamily="34" charset="0"/>
                <a:cs typeface="Arial" panose="020B0604020202020204" pitchFamily="34" charset="0"/>
              </a:rPr>
              <a:t>Anuncio de suspensión de clases presenciales para la prevención del contagio del COVID</a:t>
            </a:r>
            <a:endParaRPr lang="en-US" sz="600" dirty="0">
              <a:solidFill>
                <a:schemeClr val="tx1">
                  <a:lumMod val="65000"/>
                  <a:lumOff val="35000"/>
                </a:schemeClr>
              </a:solidFill>
              <a:latin typeface="Work Sans Light" pitchFamily="2" charset="77"/>
            </a:endParaRPr>
          </a:p>
        </p:txBody>
      </p:sp>
      <p:sp>
        <p:nvSpPr>
          <p:cNvPr id="74" name="Rectángulo 73">
            <a:extLst>
              <a:ext uri="{FF2B5EF4-FFF2-40B4-BE49-F238E27FC236}">
                <a16:creationId xmlns:a16="http://schemas.microsoft.com/office/drawing/2014/main" id="{944EEF22-8CE5-C747-A961-BF33CED9DA22}"/>
              </a:ext>
            </a:extLst>
          </p:cNvPr>
          <p:cNvSpPr/>
          <p:nvPr/>
        </p:nvSpPr>
        <p:spPr>
          <a:xfrm>
            <a:off x="8309895" y="793158"/>
            <a:ext cx="1701108" cy="461665"/>
          </a:xfrm>
          <a:prstGeom prst="rect">
            <a:avLst/>
          </a:prstGeom>
          <a:ln>
            <a:solidFill>
              <a:srgbClr val="FF5CA4"/>
            </a:solidFill>
          </a:ln>
        </p:spPr>
        <p:txBody>
          <a:bodyPr wrap="none">
            <a:spAutoFit/>
          </a:bodyPr>
          <a:lstStyle/>
          <a:p>
            <a:pPr lvl="0" algn="ctr"/>
            <a:r>
              <a:rPr lang="en-US" sz="2400" b="1" dirty="0">
                <a:solidFill>
                  <a:srgbClr val="7E8C8D"/>
                </a:solidFill>
                <a:latin typeface="Work Sans Thin" pitchFamily="2" charset="77"/>
                <a:ea typeface="Open Sans" panose="020B0606030504020204" pitchFamily="34" charset="0"/>
                <a:cs typeface="Open Sans" panose="020B0606030504020204" pitchFamily="34" charset="0"/>
              </a:rPr>
              <a:t>Alocución </a:t>
            </a:r>
          </a:p>
        </p:txBody>
      </p:sp>
      <p:cxnSp>
        <p:nvCxnSpPr>
          <p:cNvPr id="75" name="Conector recto 74">
            <a:extLst>
              <a:ext uri="{FF2B5EF4-FFF2-40B4-BE49-F238E27FC236}">
                <a16:creationId xmlns:a16="http://schemas.microsoft.com/office/drawing/2014/main" id="{5D38208D-4AD1-AB4F-98D4-BA66259BF355}"/>
              </a:ext>
            </a:extLst>
          </p:cNvPr>
          <p:cNvCxnSpPr>
            <a:cxnSpLocks/>
          </p:cNvCxnSpPr>
          <p:nvPr/>
        </p:nvCxnSpPr>
        <p:spPr>
          <a:xfrm flipV="1">
            <a:off x="9142087" y="1281366"/>
            <a:ext cx="4808" cy="1416839"/>
          </a:xfrm>
          <a:prstGeom prst="line">
            <a:avLst/>
          </a:prstGeom>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6817EA5E-F780-B64A-88BC-D19AE69E434F}"/>
              </a:ext>
            </a:extLst>
          </p:cNvPr>
          <p:cNvSpPr/>
          <p:nvPr/>
        </p:nvSpPr>
        <p:spPr>
          <a:xfrm>
            <a:off x="8282787" y="2698759"/>
            <a:ext cx="1728216" cy="646331"/>
          </a:xfrm>
          <a:prstGeom prst="rect">
            <a:avLst/>
          </a:prstGeom>
          <a:solidFill>
            <a:srgbClr val="EC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spAutoFit/>
          </a:bodyPr>
          <a:lstStyle/>
          <a:p>
            <a:pPr lvl="0" algn="ctr"/>
            <a:r>
              <a:rPr lang="en-US" sz="2000" dirty="0">
                <a:solidFill>
                  <a:srgbClr val="7E8C8D"/>
                </a:solidFill>
                <a:latin typeface="Work Sans Thin" pitchFamily="2" charset="77"/>
                <a:ea typeface="Open Sans" panose="020B0606030504020204" pitchFamily="34" charset="0"/>
                <a:cs typeface="Open Sans" panose="020B0606030504020204" pitchFamily="34" charset="0"/>
              </a:rPr>
              <a:t> </a:t>
            </a:r>
            <a:r>
              <a:rPr lang="en-US" sz="1600" dirty="0">
                <a:solidFill>
                  <a:srgbClr val="7E8C8D"/>
                </a:solidFill>
                <a:latin typeface="Work Sans Thin" pitchFamily="2" charset="77"/>
                <a:ea typeface="Open Sans" panose="020B0606030504020204" pitchFamily="34" charset="0"/>
                <a:cs typeface="Open Sans" panose="020B0606030504020204" pitchFamily="34" charset="0"/>
              </a:rPr>
              <a:t>Presidencia de la República </a:t>
            </a:r>
            <a:endParaRPr lang="en-US" sz="1600" dirty="0">
              <a:solidFill>
                <a:srgbClr val="7E8C8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8" name="Rectángulo 77">
            <a:extLst>
              <a:ext uri="{FF2B5EF4-FFF2-40B4-BE49-F238E27FC236}">
                <a16:creationId xmlns:a16="http://schemas.microsoft.com/office/drawing/2014/main" id="{FAD46D92-0EEA-3E4C-A86A-52B88F094234}"/>
              </a:ext>
            </a:extLst>
          </p:cNvPr>
          <p:cNvSpPr/>
          <p:nvPr/>
        </p:nvSpPr>
        <p:spPr>
          <a:xfrm>
            <a:off x="20916" y="35647"/>
            <a:ext cx="2517036"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2. Antecedentes</a:t>
            </a:r>
          </a:p>
        </p:txBody>
      </p:sp>
    </p:spTree>
    <p:extLst>
      <p:ext uri="{BB962C8B-B14F-4D97-AF65-F5344CB8AC3E}">
        <p14:creationId xmlns:p14="http://schemas.microsoft.com/office/powerpoint/2010/main" val="2729699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Conector recto 31">
            <a:extLst>
              <a:ext uri="{FF2B5EF4-FFF2-40B4-BE49-F238E27FC236}">
                <a16:creationId xmlns:a16="http://schemas.microsoft.com/office/drawing/2014/main" id="{30F01ACB-899C-BB4B-9189-14F4FF9A7099}"/>
              </a:ext>
            </a:extLst>
          </p:cNvPr>
          <p:cNvCxnSpPr>
            <a:cxnSpLocks/>
          </p:cNvCxnSpPr>
          <p:nvPr/>
        </p:nvCxnSpPr>
        <p:spPr>
          <a:xfrm>
            <a:off x="8785038" y="465465"/>
            <a:ext cx="0" cy="254232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5" name="Conector recto 84">
            <a:extLst>
              <a:ext uri="{FF2B5EF4-FFF2-40B4-BE49-F238E27FC236}">
                <a16:creationId xmlns:a16="http://schemas.microsoft.com/office/drawing/2014/main" id="{5B192D8C-F708-144A-962D-09716E4281A3}"/>
              </a:ext>
            </a:extLst>
          </p:cNvPr>
          <p:cNvCxnSpPr>
            <a:cxnSpLocks/>
          </p:cNvCxnSpPr>
          <p:nvPr/>
        </p:nvCxnSpPr>
        <p:spPr>
          <a:xfrm>
            <a:off x="3256643" y="525439"/>
            <a:ext cx="0" cy="254232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0" name="Imagen 89">
            <a:extLst>
              <a:ext uri="{FF2B5EF4-FFF2-40B4-BE49-F238E27FC236}">
                <a16:creationId xmlns:a16="http://schemas.microsoft.com/office/drawing/2014/main" id="{860DF44F-B3BC-1D47-9B29-B5FBE25AF5A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052177" y="15092"/>
            <a:ext cx="2139823" cy="407054"/>
          </a:xfrm>
          <a:prstGeom prst="rect">
            <a:avLst/>
          </a:prstGeom>
        </p:spPr>
      </p:pic>
      <p:sp>
        <p:nvSpPr>
          <p:cNvPr id="15" name="CuadroTexto 14">
            <a:extLst>
              <a:ext uri="{FF2B5EF4-FFF2-40B4-BE49-F238E27FC236}">
                <a16:creationId xmlns:a16="http://schemas.microsoft.com/office/drawing/2014/main" id="{58E62355-F6B1-DC4B-81F8-7FF50BD95DA6}"/>
              </a:ext>
            </a:extLst>
          </p:cNvPr>
          <p:cNvSpPr txBox="1"/>
          <p:nvPr/>
        </p:nvSpPr>
        <p:spPr>
          <a:xfrm>
            <a:off x="399203" y="1292874"/>
            <a:ext cx="3441717" cy="2062103"/>
          </a:xfrm>
          <a:prstGeom prst="rect">
            <a:avLst/>
          </a:prstGeom>
          <a:noFill/>
        </p:spPr>
        <p:txBody>
          <a:bodyPr wrap="square" rtlCol="0">
            <a:spAutoFit/>
          </a:bodyPr>
          <a:lstStyle/>
          <a:p>
            <a:r>
              <a:rPr lang="es-CO" sz="3200" dirty="0">
                <a:solidFill>
                  <a:srgbClr val="436CB7"/>
                </a:solidFill>
                <a:latin typeface="Work Sans Light" pitchFamily="2" charset="77"/>
                <a:cs typeface="Arial" panose="020B0604020202020204" pitchFamily="34" charset="0"/>
              </a:rPr>
              <a:t>Normas vigentes</a:t>
            </a:r>
          </a:p>
          <a:p>
            <a:r>
              <a:rPr lang="es-CO" sz="3200" dirty="0">
                <a:solidFill>
                  <a:srgbClr val="436CB7"/>
                </a:solidFill>
                <a:latin typeface="Work Sans Light" pitchFamily="2" charset="77"/>
                <a:cs typeface="Arial" panose="020B0604020202020204" pitchFamily="34" charset="0"/>
              </a:rPr>
              <a:t>Expedición del Calenario Académico </a:t>
            </a:r>
          </a:p>
        </p:txBody>
      </p:sp>
      <p:sp>
        <p:nvSpPr>
          <p:cNvPr id="17" name="Rectángulo 16">
            <a:extLst>
              <a:ext uri="{FF2B5EF4-FFF2-40B4-BE49-F238E27FC236}">
                <a16:creationId xmlns:a16="http://schemas.microsoft.com/office/drawing/2014/main" id="{D052575E-B86A-E34E-AE4D-C0EE92236B7D}"/>
              </a:ext>
            </a:extLst>
          </p:cNvPr>
          <p:cNvSpPr/>
          <p:nvPr/>
        </p:nvSpPr>
        <p:spPr>
          <a:xfrm>
            <a:off x="471593" y="3580235"/>
            <a:ext cx="3166454" cy="34289"/>
          </a:xfrm>
          <a:prstGeom prst="rect">
            <a:avLst/>
          </a:prstGeom>
          <a:solidFill>
            <a:srgbClr val="E4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dirty="0">
              <a:latin typeface="Work Sans Light" pitchFamily="2" charset="77"/>
            </a:endParaRPr>
          </a:p>
        </p:txBody>
      </p:sp>
      <p:sp>
        <p:nvSpPr>
          <p:cNvPr id="18" name="Rectángulo 17">
            <a:extLst>
              <a:ext uri="{FF2B5EF4-FFF2-40B4-BE49-F238E27FC236}">
                <a16:creationId xmlns:a16="http://schemas.microsoft.com/office/drawing/2014/main" id="{8A5F0E10-6A60-E944-A994-04FB6B798DDA}"/>
              </a:ext>
            </a:extLst>
          </p:cNvPr>
          <p:cNvSpPr/>
          <p:nvPr/>
        </p:nvSpPr>
        <p:spPr>
          <a:xfrm>
            <a:off x="5309621" y="1072149"/>
            <a:ext cx="600886" cy="576010"/>
          </a:xfrm>
          <a:prstGeom prst="rect">
            <a:avLst/>
          </a:prstGeom>
          <a:solidFill>
            <a:srgbClr val="3F6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dirty="0">
              <a:solidFill>
                <a:srgbClr val="3F65AA"/>
              </a:solidFill>
              <a:latin typeface="Work Sans Light" pitchFamily="2" charset="77"/>
            </a:endParaRPr>
          </a:p>
        </p:txBody>
      </p:sp>
      <p:sp>
        <p:nvSpPr>
          <p:cNvPr id="19" name="Rectángulo 18">
            <a:extLst>
              <a:ext uri="{FF2B5EF4-FFF2-40B4-BE49-F238E27FC236}">
                <a16:creationId xmlns:a16="http://schemas.microsoft.com/office/drawing/2014/main" id="{A50C8D37-6AAF-9C44-B7C4-DC8665FBD6C9}"/>
              </a:ext>
            </a:extLst>
          </p:cNvPr>
          <p:cNvSpPr/>
          <p:nvPr/>
        </p:nvSpPr>
        <p:spPr>
          <a:xfrm>
            <a:off x="5752186" y="1073395"/>
            <a:ext cx="3710057" cy="574764"/>
          </a:xfrm>
          <a:prstGeom prst="rect">
            <a:avLst/>
          </a:prstGeom>
          <a:solidFill>
            <a:srgbClr val="FF5CA4"/>
          </a:solidFill>
        </p:spPr>
        <p:txBody>
          <a:bodyPr wrap="square">
            <a:spAutoFit/>
          </a:bodyPr>
          <a:lstStyle/>
          <a:p>
            <a:endParaRPr lang="es-CO" sz="2400" dirty="0">
              <a:solidFill>
                <a:schemeClr val="bg1"/>
              </a:solidFill>
              <a:latin typeface="Work Sans Thin" pitchFamily="2" charset="77"/>
            </a:endParaRPr>
          </a:p>
        </p:txBody>
      </p:sp>
      <p:sp>
        <p:nvSpPr>
          <p:cNvPr id="20" name="CuadroTexto 19">
            <a:extLst>
              <a:ext uri="{FF2B5EF4-FFF2-40B4-BE49-F238E27FC236}">
                <a16:creationId xmlns:a16="http://schemas.microsoft.com/office/drawing/2014/main" id="{0DF286F6-821A-ED47-9382-68928B2B4175}"/>
              </a:ext>
            </a:extLst>
          </p:cNvPr>
          <p:cNvSpPr txBox="1"/>
          <p:nvPr/>
        </p:nvSpPr>
        <p:spPr>
          <a:xfrm>
            <a:off x="5404165" y="1052166"/>
            <a:ext cx="256625" cy="584775"/>
          </a:xfrm>
          <a:prstGeom prst="rect">
            <a:avLst/>
          </a:prstGeom>
          <a:noFill/>
        </p:spPr>
        <p:txBody>
          <a:bodyPr wrap="square" rtlCol="0">
            <a:spAutoFit/>
          </a:bodyPr>
          <a:lstStyle/>
          <a:p>
            <a:r>
              <a:rPr lang="es-CO" sz="3200" dirty="0">
                <a:solidFill>
                  <a:schemeClr val="bg1"/>
                </a:solidFill>
                <a:latin typeface="Work Sans Light" pitchFamily="2" charset="77"/>
                <a:cs typeface="Arial" panose="020B0604020202020204" pitchFamily="34" charset="0"/>
              </a:rPr>
              <a:t>1</a:t>
            </a:r>
          </a:p>
        </p:txBody>
      </p:sp>
      <p:sp>
        <p:nvSpPr>
          <p:cNvPr id="21" name="Rectángulo 20">
            <a:extLst>
              <a:ext uri="{FF2B5EF4-FFF2-40B4-BE49-F238E27FC236}">
                <a16:creationId xmlns:a16="http://schemas.microsoft.com/office/drawing/2014/main" id="{2E9D9495-6D5D-3740-AAEC-7BE6310F09B3}"/>
              </a:ext>
            </a:extLst>
          </p:cNvPr>
          <p:cNvSpPr/>
          <p:nvPr/>
        </p:nvSpPr>
        <p:spPr>
          <a:xfrm>
            <a:off x="5729607" y="1149800"/>
            <a:ext cx="3945579" cy="461665"/>
          </a:xfrm>
          <a:prstGeom prst="rect">
            <a:avLst/>
          </a:prstGeom>
        </p:spPr>
        <p:txBody>
          <a:bodyPr wrap="square">
            <a:spAutoFit/>
          </a:bodyPr>
          <a:lstStyle/>
          <a:p>
            <a:pPr lvl="0"/>
            <a:r>
              <a:rPr lang="es-CO" sz="2400" b="1" dirty="0">
                <a:solidFill>
                  <a:prstClr val="white"/>
                </a:solidFill>
                <a:latin typeface="Work Sans Light" pitchFamily="2" charset="77"/>
              </a:rPr>
              <a:t>Ley 115 de 1994</a:t>
            </a:r>
          </a:p>
        </p:txBody>
      </p:sp>
      <p:sp>
        <p:nvSpPr>
          <p:cNvPr id="22" name="Rectángulo 21">
            <a:extLst>
              <a:ext uri="{FF2B5EF4-FFF2-40B4-BE49-F238E27FC236}">
                <a16:creationId xmlns:a16="http://schemas.microsoft.com/office/drawing/2014/main" id="{B7A40B51-B742-B84B-8C65-C73E97DA4B8C}"/>
              </a:ext>
            </a:extLst>
          </p:cNvPr>
          <p:cNvSpPr/>
          <p:nvPr/>
        </p:nvSpPr>
        <p:spPr>
          <a:xfrm>
            <a:off x="5316251" y="2808747"/>
            <a:ext cx="600886" cy="448248"/>
          </a:xfrm>
          <a:prstGeom prst="rect">
            <a:avLst/>
          </a:prstGeom>
          <a:solidFill>
            <a:srgbClr val="3F6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dirty="0">
              <a:solidFill>
                <a:srgbClr val="3F65AA"/>
              </a:solidFill>
              <a:latin typeface="Work Sans Light" pitchFamily="2" charset="77"/>
            </a:endParaRPr>
          </a:p>
        </p:txBody>
      </p:sp>
      <p:sp>
        <p:nvSpPr>
          <p:cNvPr id="23" name="Rectángulo 22">
            <a:extLst>
              <a:ext uri="{FF2B5EF4-FFF2-40B4-BE49-F238E27FC236}">
                <a16:creationId xmlns:a16="http://schemas.microsoft.com/office/drawing/2014/main" id="{A7201E80-68EB-4E43-A01F-46CC72D5528B}"/>
              </a:ext>
            </a:extLst>
          </p:cNvPr>
          <p:cNvSpPr/>
          <p:nvPr/>
        </p:nvSpPr>
        <p:spPr>
          <a:xfrm>
            <a:off x="5910507" y="2808747"/>
            <a:ext cx="2451335" cy="461665"/>
          </a:xfrm>
          <a:prstGeom prst="rect">
            <a:avLst/>
          </a:prstGeom>
          <a:solidFill>
            <a:srgbClr val="FF5CA4"/>
          </a:solidFill>
        </p:spPr>
        <p:txBody>
          <a:bodyPr wrap="square">
            <a:spAutoFit/>
          </a:bodyPr>
          <a:lstStyle/>
          <a:p>
            <a:r>
              <a:rPr lang="es-CO" sz="2400" dirty="0">
                <a:solidFill>
                  <a:schemeClr val="bg1"/>
                </a:solidFill>
                <a:latin typeface="Work Sans Thin" pitchFamily="2" charset="77"/>
              </a:rPr>
              <a:t>Ley 715 de 2001</a:t>
            </a:r>
          </a:p>
        </p:txBody>
      </p:sp>
      <p:sp>
        <p:nvSpPr>
          <p:cNvPr id="28" name="CuadroTexto 27">
            <a:extLst>
              <a:ext uri="{FF2B5EF4-FFF2-40B4-BE49-F238E27FC236}">
                <a16:creationId xmlns:a16="http://schemas.microsoft.com/office/drawing/2014/main" id="{B6EE9486-0431-C842-8A08-5ABE82D7A2A2}"/>
              </a:ext>
            </a:extLst>
          </p:cNvPr>
          <p:cNvSpPr txBox="1"/>
          <p:nvPr/>
        </p:nvSpPr>
        <p:spPr>
          <a:xfrm>
            <a:off x="5338361" y="1781346"/>
            <a:ext cx="5180083" cy="984885"/>
          </a:xfrm>
          <a:prstGeom prst="rect">
            <a:avLst/>
          </a:prstGeom>
          <a:noFill/>
        </p:spPr>
        <p:txBody>
          <a:bodyPr wrap="square" rtlCol="0">
            <a:spAutoFit/>
          </a:bodyPr>
          <a:lstStyle/>
          <a:p>
            <a:r>
              <a:rPr lang="es-ES" sz="1600" b="1" dirty="0">
                <a:solidFill>
                  <a:srgbClr val="3F65AA"/>
                </a:solidFill>
                <a:latin typeface="Work Sans Light" pitchFamily="2" charset="77"/>
                <a:cs typeface="Arial" panose="020B0604020202020204" pitchFamily="34" charset="0"/>
              </a:rPr>
              <a:t>Capitulo 4</a:t>
            </a:r>
            <a:r>
              <a:rPr lang="es-ES" sz="1600" dirty="0">
                <a:solidFill>
                  <a:srgbClr val="3F65AA"/>
                </a:solidFill>
                <a:latin typeface="Work Sans Light" pitchFamily="2" charset="77"/>
                <a:cs typeface="Arial" panose="020B0604020202020204" pitchFamily="34" charset="0"/>
              </a:rPr>
              <a:t>. Organización Administrativa del Servicio </a:t>
            </a:r>
          </a:p>
          <a:p>
            <a:r>
              <a:rPr lang="es-ES" sz="1600" dirty="0">
                <a:solidFill>
                  <a:srgbClr val="3F65AA"/>
                </a:solidFill>
                <a:latin typeface="Work Sans Light" pitchFamily="2" charset="77"/>
                <a:cs typeface="Arial" panose="020B0604020202020204" pitchFamily="34" charset="0"/>
              </a:rPr>
              <a:t>Educativo (Art. 86) – 40 semanas trabajo académico con estudiantes  </a:t>
            </a:r>
            <a:r>
              <a:rPr lang="es-ES" sz="1600" u="sng" dirty="0">
                <a:solidFill>
                  <a:srgbClr val="3F65AA"/>
                </a:solidFill>
                <a:latin typeface="Work Sans Light" pitchFamily="2" charset="77"/>
                <a:cs typeface="Arial" panose="020B0604020202020204" pitchFamily="34" charset="0"/>
              </a:rPr>
              <a:t>Colegios No oficiales </a:t>
            </a:r>
          </a:p>
          <a:p>
            <a:endParaRPr lang="es-CO" sz="1000" dirty="0">
              <a:solidFill>
                <a:srgbClr val="3F65AA"/>
              </a:solidFill>
              <a:latin typeface="Work Sans Light" pitchFamily="2" charset="77"/>
              <a:cs typeface="Arial" panose="020B0604020202020204" pitchFamily="34" charset="0"/>
            </a:endParaRPr>
          </a:p>
        </p:txBody>
      </p:sp>
      <p:sp>
        <p:nvSpPr>
          <p:cNvPr id="29" name="CuadroTexto 28">
            <a:extLst>
              <a:ext uri="{FF2B5EF4-FFF2-40B4-BE49-F238E27FC236}">
                <a16:creationId xmlns:a16="http://schemas.microsoft.com/office/drawing/2014/main" id="{8A8299AE-25F4-894F-84F0-3472F5A8660C}"/>
              </a:ext>
            </a:extLst>
          </p:cNvPr>
          <p:cNvSpPr txBox="1"/>
          <p:nvPr/>
        </p:nvSpPr>
        <p:spPr>
          <a:xfrm>
            <a:off x="5271716" y="3502747"/>
            <a:ext cx="5180083" cy="923330"/>
          </a:xfrm>
          <a:prstGeom prst="rect">
            <a:avLst/>
          </a:prstGeom>
          <a:noFill/>
        </p:spPr>
        <p:txBody>
          <a:bodyPr wrap="square" rtlCol="0">
            <a:spAutoFit/>
          </a:bodyPr>
          <a:lstStyle/>
          <a:p>
            <a:r>
              <a:rPr lang="es-ES" sz="1600" dirty="0">
                <a:solidFill>
                  <a:srgbClr val="3F65AA"/>
                </a:solidFill>
                <a:latin typeface="Work Sans Light" pitchFamily="2" charset="77"/>
                <a:cs typeface="Arial" panose="020B0604020202020204" pitchFamily="34" charset="0"/>
              </a:rPr>
              <a:t>Por la cual se dictan normas orgánicas en materia de recursos y competencias a los departamentos, distritos y municipios</a:t>
            </a:r>
            <a:r>
              <a:rPr lang="es-ES" sz="1200" dirty="0">
                <a:solidFill>
                  <a:srgbClr val="3F65AA"/>
                </a:solidFill>
                <a:latin typeface="Work Sans Light" pitchFamily="2" charset="77"/>
                <a:cs typeface="Arial" panose="020B0604020202020204" pitchFamily="34" charset="0"/>
              </a:rPr>
              <a:t>.- </a:t>
            </a:r>
            <a:r>
              <a:rPr lang="es-ES" sz="1600" dirty="0">
                <a:solidFill>
                  <a:srgbClr val="3F65AA"/>
                </a:solidFill>
                <a:latin typeface="Work Sans Light" pitchFamily="2" charset="77"/>
                <a:cs typeface="Arial" panose="020B0604020202020204" pitchFamily="34" charset="0"/>
              </a:rPr>
              <a:t>Autonomía ETC </a:t>
            </a:r>
          </a:p>
          <a:p>
            <a:endParaRPr lang="es-CO" sz="600" dirty="0">
              <a:solidFill>
                <a:srgbClr val="3F65AA"/>
              </a:solidFill>
              <a:latin typeface="Work Sans Light" pitchFamily="2" charset="77"/>
              <a:cs typeface="Arial" panose="020B0604020202020204" pitchFamily="34" charset="0"/>
            </a:endParaRPr>
          </a:p>
        </p:txBody>
      </p:sp>
      <p:sp>
        <p:nvSpPr>
          <p:cNvPr id="33" name="Rectángulo 32">
            <a:extLst>
              <a:ext uri="{FF2B5EF4-FFF2-40B4-BE49-F238E27FC236}">
                <a16:creationId xmlns:a16="http://schemas.microsoft.com/office/drawing/2014/main" id="{B10EA588-9CE4-4B4C-B463-2584F78626B6}"/>
              </a:ext>
            </a:extLst>
          </p:cNvPr>
          <p:cNvSpPr/>
          <p:nvPr/>
        </p:nvSpPr>
        <p:spPr>
          <a:xfrm>
            <a:off x="5868119" y="4489257"/>
            <a:ext cx="4512703" cy="461665"/>
          </a:xfrm>
          <a:prstGeom prst="rect">
            <a:avLst/>
          </a:prstGeom>
          <a:solidFill>
            <a:srgbClr val="FF5CA4"/>
          </a:solidFill>
        </p:spPr>
        <p:txBody>
          <a:bodyPr wrap="square">
            <a:spAutoFit/>
          </a:bodyPr>
          <a:lstStyle/>
          <a:p>
            <a:r>
              <a:rPr lang="es-CO" sz="2400" dirty="0">
                <a:solidFill>
                  <a:schemeClr val="bg1"/>
                </a:solidFill>
                <a:latin typeface="Work Sans Thin" pitchFamily="2" charset="77"/>
              </a:rPr>
              <a:t>Decreto 1075 de 2015</a:t>
            </a:r>
          </a:p>
        </p:txBody>
      </p:sp>
      <p:sp>
        <p:nvSpPr>
          <p:cNvPr id="34" name="CuadroTexto 33">
            <a:extLst>
              <a:ext uri="{FF2B5EF4-FFF2-40B4-BE49-F238E27FC236}">
                <a16:creationId xmlns:a16="http://schemas.microsoft.com/office/drawing/2014/main" id="{A574C809-0C79-204F-BFC3-E3A3690DB3EA}"/>
              </a:ext>
            </a:extLst>
          </p:cNvPr>
          <p:cNvSpPr txBox="1"/>
          <p:nvPr/>
        </p:nvSpPr>
        <p:spPr>
          <a:xfrm>
            <a:off x="5432906" y="4635997"/>
            <a:ext cx="256625" cy="400110"/>
          </a:xfrm>
          <a:prstGeom prst="rect">
            <a:avLst/>
          </a:prstGeom>
          <a:noFill/>
        </p:spPr>
        <p:txBody>
          <a:bodyPr wrap="square" rtlCol="0">
            <a:spAutoFit/>
          </a:bodyPr>
          <a:lstStyle/>
          <a:p>
            <a:r>
              <a:rPr lang="es-CO" sz="2000" dirty="0">
                <a:solidFill>
                  <a:schemeClr val="bg1"/>
                </a:solidFill>
                <a:latin typeface="Work Sans Light" pitchFamily="2" charset="77"/>
                <a:cs typeface="Arial" panose="020B0604020202020204" pitchFamily="34" charset="0"/>
              </a:rPr>
              <a:t>3</a:t>
            </a:r>
          </a:p>
        </p:txBody>
      </p:sp>
      <p:sp>
        <p:nvSpPr>
          <p:cNvPr id="35" name="CuadroTexto 34">
            <a:extLst>
              <a:ext uri="{FF2B5EF4-FFF2-40B4-BE49-F238E27FC236}">
                <a16:creationId xmlns:a16="http://schemas.microsoft.com/office/drawing/2014/main" id="{7E49E720-EBD3-FF47-8919-8E127DAC01EA}"/>
              </a:ext>
            </a:extLst>
          </p:cNvPr>
          <p:cNvSpPr txBox="1"/>
          <p:nvPr/>
        </p:nvSpPr>
        <p:spPr>
          <a:xfrm>
            <a:off x="5339845" y="5036766"/>
            <a:ext cx="5220000" cy="584775"/>
          </a:xfrm>
          <a:prstGeom prst="rect">
            <a:avLst/>
          </a:prstGeom>
          <a:noFill/>
        </p:spPr>
        <p:txBody>
          <a:bodyPr wrap="square" rtlCol="0">
            <a:spAutoFit/>
          </a:bodyPr>
          <a:lstStyle/>
          <a:p>
            <a:r>
              <a:rPr lang="es-ES" sz="1600" dirty="0">
                <a:solidFill>
                  <a:srgbClr val="3F65AA"/>
                </a:solidFill>
                <a:latin typeface="Work Sans Light" pitchFamily="2" charset="77"/>
                <a:cs typeface="Arial" panose="020B0604020202020204" pitchFamily="34" charset="0"/>
              </a:rPr>
              <a:t>Decreto que  compila las normas en educación, como son los decretos 1850 del 2002</a:t>
            </a:r>
            <a:endParaRPr lang="es-ES" sz="1000" dirty="0">
              <a:solidFill>
                <a:srgbClr val="3F65AA"/>
              </a:solidFill>
              <a:latin typeface="Work Sans Light" pitchFamily="2" charset="77"/>
              <a:cs typeface="Arial" panose="020B0604020202020204" pitchFamily="34" charset="0"/>
            </a:endParaRPr>
          </a:p>
        </p:txBody>
      </p:sp>
      <p:sp>
        <p:nvSpPr>
          <p:cNvPr id="37" name="Rectángulo 36">
            <a:extLst>
              <a:ext uri="{FF2B5EF4-FFF2-40B4-BE49-F238E27FC236}">
                <a16:creationId xmlns:a16="http://schemas.microsoft.com/office/drawing/2014/main" id="{FB8B239F-B4C9-D84E-A2E4-B2997F4623E1}"/>
              </a:ext>
            </a:extLst>
          </p:cNvPr>
          <p:cNvSpPr/>
          <p:nvPr/>
        </p:nvSpPr>
        <p:spPr>
          <a:xfrm>
            <a:off x="5756174" y="5807661"/>
            <a:ext cx="4387342" cy="461665"/>
          </a:xfrm>
          <a:prstGeom prst="rect">
            <a:avLst/>
          </a:prstGeom>
          <a:solidFill>
            <a:srgbClr val="FF5CA4"/>
          </a:solidFill>
        </p:spPr>
        <p:txBody>
          <a:bodyPr wrap="square">
            <a:spAutoFit/>
          </a:bodyPr>
          <a:lstStyle/>
          <a:p>
            <a:r>
              <a:rPr lang="es-CO" sz="2400" dirty="0">
                <a:solidFill>
                  <a:schemeClr val="bg1"/>
                </a:solidFill>
                <a:latin typeface="Work Sans Thin" pitchFamily="2" charset="77"/>
              </a:rPr>
              <a:t>Circular 34 de 2019</a:t>
            </a:r>
          </a:p>
        </p:txBody>
      </p:sp>
      <p:sp>
        <p:nvSpPr>
          <p:cNvPr id="39" name="CuadroTexto 38">
            <a:extLst>
              <a:ext uri="{FF2B5EF4-FFF2-40B4-BE49-F238E27FC236}">
                <a16:creationId xmlns:a16="http://schemas.microsoft.com/office/drawing/2014/main" id="{F4FCA0BD-5A97-2D43-8AB4-D9F10948C92C}"/>
              </a:ext>
            </a:extLst>
          </p:cNvPr>
          <p:cNvSpPr txBox="1"/>
          <p:nvPr/>
        </p:nvSpPr>
        <p:spPr>
          <a:xfrm>
            <a:off x="5338361" y="6296776"/>
            <a:ext cx="4020792" cy="523220"/>
          </a:xfrm>
          <a:prstGeom prst="rect">
            <a:avLst/>
          </a:prstGeom>
          <a:noFill/>
        </p:spPr>
        <p:txBody>
          <a:bodyPr wrap="square" rtlCol="0">
            <a:spAutoFit/>
          </a:bodyPr>
          <a:lstStyle/>
          <a:p>
            <a:r>
              <a:rPr lang="es-ES" sz="1400" dirty="0">
                <a:solidFill>
                  <a:srgbClr val="3F65AA"/>
                </a:solidFill>
                <a:latin typeface="Work Sans Light" pitchFamily="2" charset="77"/>
                <a:cs typeface="Arial" panose="020B0604020202020204" pitchFamily="34" charset="0"/>
              </a:rPr>
              <a:t>Contiene las orientaciones para la elaboración del calendario académico 2020.</a:t>
            </a:r>
          </a:p>
        </p:txBody>
      </p:sp>
      <p:sp>
        <p:nvSpPr>
          <p:cNvPr id="40" name="CuadroTexto 39">
            <a:extLst>
              <a:ext uri="{FF2B5EF4-FFF2-40B4-BE49-F238E27FC236}">
                <a16:creationId xmlns:a16="http://schemas.microsoft.com/office/drawing/2014/main" id="{68FE2DCB-E914-DD49-9D58-0BEB8CD332B7}"/>
              </a:ext>
            </a:extLst>
          </p:cNvPr>
          <p:cNvSpPr txBox="1"/>
          <p:nvPr/>
        </p:nvSpPr>
        <p:spPr>
          <a:xfrm>
            <a:off x="5396943" y="2722676"/>
            <a:ext cx="256625" cy="584775"/>
          </a:xfrm>
          <a:prstGeom prst="rect">
            <a:avLst/>
          </a:prstGeom>
          <a:noFill/>
        </p:spPr>
        <p:txBody>
          <a:bodyPr wrap="square" rtlCol="0">
            <a:spAutoFit/>
          </a:bodyPr>
          <a:lstStyle/>
          <a:p>
            <a:r>
              <a:rPr lang="es-CO" sz="3200" dirty="0">
                <a:solidFill>
                  <a:schemeClr val="bg1"/>
                </a:solidFill>
                <a:latin typeface="Work Sans Light" pitchFamily="2" charset="77"/>
                <a:cs typeface="Arial" panose="020B0604020202020204" pitchFamily="34" charset="0"/>
              </a:rPr>
              <a:t>2</a:t>
            </a:r>
          </a:p>
        </p:txBody>
      </p:sp>
      <p:cxnSp>
        <p:nvCxnSpPr>
          <p:cNvPr id="41" name="Conector recto 40">
            <a:extLst>
              <a:ext uri="{FF2B5EF4-FFF2-40B4-BE49-F238E27FC236}">
                <a16:creationId xmlns:a16="http://schemas.microsoft.com/office/drawing/2014/main" id="{EA4D781B-AE39-824B-B9A4-1AED69CEB30C}"/>
              </a:ext>
            </a:extLst>
          </p:cNvPr>
          <p:cNvCxnSpPr>
            <a:cxnSpLocks/>
          </p:cNvCxnSpPr>
          <p:nvPr/>
        </p:nvCxnSpPr>
        <p:spPr>
          <a:xfrm flipV="1">
            <a:off x="4627881" y="827984"/>
            <a:ext cx="0" cy="5573079"/>
          </a:xfrm>
          <a:prstGeom prst="line">
            <a:avLst/>
          </a:prstGeom>
          <a:ln w="34925">
            <a:solidFill>
              <a:schemeClr val="bg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42" name="Rectángulo 41">
            <a:extLst>
              <a:ext uri="{FF2B5EF4-FFF2-40B4-BE49-F238E27FC236}">
                <a16:creationId xmlns:a16="http://schemas.microsoft.com/office/drawing/2014/main" id="{3788418F-5C4D-3F42-9BD6-8BE125C4F9A6}"/>
              </a:ext>
            </a:extLst>
          </p:cNvPr>
          <p:cNvSpPr/>
          <p:nvPr/>
        </p:nvSpPr>
        <p:spPr>
          <a:xfrm>
            <a:off x="5309621" y="4489257"/>
            <a:ext cx="558498" cy="498704"/>
          </a:xfrm>
          <a:prstGeom prst="rect">
            <a:avLst/>
          </a:prstGeom>
          <a:solidFill>
            <a:srgbClr val="3F6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dirty="0">
              <a:solidFill>
                <a:srgbClr val="3F65AA"/>
              </a:solidFill>
              <a:latin typeface="Work Sans Light" pitchFamily="2" charset="77"/>
            </a:endParaRPr>
          </a:p>
        </p:txBody>
      </p:sp>
      <p:sp>
        <p:nvSpPr>
          <p:cNvPr id="43" name="CuadroTexto 42">
            <a:extLst>
              <a:ext uri="{FF2B5EF4-FFF2-40B4-BE49-F238E27FC236}">
                <a16:creationId xmlns:a16="http://schemas.microsoft.com/office/drawing/2014/main" id="{A3591F5D-0082-B34F-B599-4342B43D0763}"/>
              </a:ext>
            </a:extLst>
          </p:cNvPr>
          <p:cNvSpPr txBox="1"/>
          <p:nvPr/>
        </p:nvSpPr>
        <p:spPr>
          <a:xfrm>
            <a:off x="5390313" y="4403186"/>
            <a:ext cx="256625" cy="584775"/>
          </a:xfrm>
          <a:prstGeom prst="rect">
            <a:avLst/>
          </a:prstGeom>
          <a:noFill/>
        </p:spPr>
        <p:txBody>
          <a:bodyPr wrap="square" rtlCol="0">
            <a:spAutoFit/>
          </a:bodyPr>
          <a:lstStyle/>
          <a:p>
            <a:r>
              <a:rPr lang="es-CO" sz="3200" dirty="0">
                <a:solidFill>
                  <a:schemeClr val="bg1"/>
                </a:solidFill>
                <a:latin typeface="Work Sans Light" pitchFamily="2" charset="77"/>
                <a:cs typeface="Arial" panose="020B0604020202020204" pitchFamily="34" charset="0"/>
              </a:rPr>
              <a:t>3</a:t>
            </a:r>
          </a:p>
        </p:txBody>
      </p:sp>
      <p:sp>
        <p:nvSpPr>
          <p:cNvPr id="46" name="Rectángulo 45">
            <a:extLst>
              <a:ext uri="{FF2B5EF4-FFF2-40B4-BE49-F238E27FC236}">
                <a16:creationId xmlns:a16="http://schemas.microsoft.com/office/drawing/2014/main" id="{18A2842E-F983-5E4E-964D-FEC32939574C}"/>
              </a:ext>
            </a:extLst>
          </p:cNvPr>
          <p:cNvSpPr/>
          <p:nvPr/>
        </p:nvSpPr>
        <p:spPr>
          <a:xfrm>
            <a:off x="5253228" y="5806385"/>
            <a:ext cx="558498" cy="498704"/>
          </a:xfrm>
          <a:prstGeom prst="rect">
            <a:avLst/>
          </a:prstGeom>
          <a:solidFill>
            <a:srgbClr val="3F6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dirty="0">
              <a:solidFill>
                <a:srgbClr val="3F65AA"/>
              </a:solidFill>
              <a:latin typeface="Work Sans Light" pitchFamily="2" charset="77"/>
            </a:endParaRPr>
          </a:p>
        </p:txBody>
      </p:sp>
      <p:sp>
        <p:nvSpPr>
          <p:cNvPr id="45" name="CuadroTexto 44">
            <a:extLst>
              <a:ext uri="{FF2B5EF4-FFF2-40B4-BE49-F238E27FC236}">
                <a16:creationId xmlns:a16="http://schemas.microsoft.com/office/drawing/2014/main" id="{9FEBBF3E-6FBB-AA4A-97B4-FF17E979EDCA}"/>
              </a:ext>
            </a:extLst>
          </p:cNvPr>
          <p:cNvSpPr txBox="1"/>
          <p:nvPr/>
        </p:nvSpPr>
        <p:spPr>
          <a:xfrm>
            <a:off x="5338361" y="5707385"/>
            <a:ext cx="256625" cy="584775"/>
          </a:xfrm>
          <a:prstGeom prst="rect">
            <a:avLst/>
          </a:prstGeom>
          <a:noFill/>
        </p:spPr>
        <p:txBody>
          <a:bodyPr wrap="square" rtlCol="0">
            <a:spAutoFit/>
          </a:bodyPr>
          <a:lstStyle/>
          <a:p>
            <a:r>
              <a:rPr lang="es-CO" sz="3200" dirty="0">
                <a:solidFill>
                  <a:schemeClr val="bg1"/>
                </a:solidFill>
                <a:latin typeface="Work Sans Light" pitchFamily="2" charset="77"/>
                <a:cs typeface="Arial" panose="020B0604020202020204" pitchFamily="34" charset="0"/>
              </a:rPr>
              <a:t>4</a:t>
            </a:r>
          </a:p>
        </p:txBody>
      </p:sp>
      <p:pic>
        <p:nvPicPr>
          <p:cNvPr id="5" name="Imagen 4">
            <a:extLst>
              <a:ext uri="{FF2B5EF4-FFF2-40B4-BE49-F238E27FC236}">
                <a16:creationId xmlns:a16="http://schemas.microsoft.com/office/drawing/2014/main" id="{AF7760AA-A969-9C47-B3DC-59C4659750E3}"/>
              </a:ext>
            </a:extLst>
          </p:cNvPr>
          <p:cNvPicPr>
            <a:picLocks noChangeAspect="1"/>
          </p:cNvPicPr>
          <p:nvPr/>
        </p:nvPicPr>
        <p:blipFill>
          <a:blip r:embed="rId4"/>
          <a:stretch>
            <a:fillRect/>
          </a:stretch>
        </p:blipFill>
        <p:spPr>
          <a:xfrm>
            <a:off x="702195" y="4033168"/>
            <a:ext cx="2332356" cy="2332356"/>
          </a:xfrm>
          <a:prstGeom prst="rect">
            <a:avLst/>
          </a:prstGeom>
        </p:spPr>
      </p:pic>
      <p:sp>
        <p:nvSpPr>
          <p:cNvPr id="47" name="Rectángulo 46">
            <a:extLst>
              <a:ext uri="{FF2B5EF4-FFF2-40B4-BE49-F238E27FC236}">
                <a16:creationId xmlns:a16="http://schemas.microsoft.com/office/drawing/2014/main" id="{052A46A9-7DAA-FB4B-86D4-750A131AA51A}"/>
              </a:ext>
            </a:extLst>
          </p:cNvPr>
          <p:cNvSpPr/>
          <p:nvPr/>
        </p:nvSpPr>
        <p:spPr>
          <a:xfrm>
            <a:off x="20916" y="21632"/>
            <a:ext cx="6595139"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3. Estrategias y recursos para el proceso educativo</a:t>
            </a:r>
          </a:p>
        </p:txBody>
      </p:sp>
    </p:spTree>
    <p:extLst>
      <p:ext uri="{BB962C8B-B14F-4D97-AF65-F5344CB8AC3E}">
        <p14:creationId xmlns:p14="http://schemas.microsoft.com/office/powerpoint/2010/main" val="17807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4DADC436-020C-0E4F-BC17-746468247698}"/>
              </a:ext>
            </a:extLst>
          </p:cNvPr>
          <p:cNvSpPr txBox="1"/>
          <p:nvPr/>
        </p:nvSpPr>
        <p:spPr>
          <a:xfrm>
            <a:off x="-531628" y="-287080"/>
            <a:ext cx="184731" cy="300082"/>
          </a:xfrm>
          <a:prstGeom prst="rect">
            <a:avLst/>
          </a:prstGeom>
          <a:noFill/>
        </p:spPr>
        <p:txBody>
          <a:bodyPr wrap="none" rtlCol="0">
            <a:spAutoFit/>
          </a:bodyPr>
          <a:lstStyle/>
          <a:p>
            <a:endParaRPr lang="es-CO" sz="1350" dirty="0">
              <a:latin typeface="Arial" panose="020B0604020202020204" pitchFamily="34" charset="0"/>
            </a:endParaRPr>
          </a:p>
        </p:txBody>
      </p:sp>
      <p:sp>
        <p:nvSpPr>
          <p:cNvPr id="2" name="CuadroTexto 1">
            <a:extLst>
              <a:ext uri="{FF2B5EF4-FFF2-40B4-BE49-F238E27FC236}">
                <a16:creationId xmlns:a16="http://schemas.microsoft.com/office/drawing/2014/main" id="{9A42DE61-41C0-4A03-9564-695FF23FFF90}"/>
              </a:ext>
            </a:extLst>
          </p:cNvPr>
          <p:cNvSpPr txBox="1"/>
          <p:nvPr/>
        </p:nvSpPr>
        <p:spPr>
          <a:xfrm>
            <a:off x="5386432" y="846693"/>
            <a:ext cx="6524520" cy="5139869"/>
          </a:xfrm>
          <a:prstGeom prst="rect">
            <a:avLst/>
          </a:prstGeom>
          <a:noFill/>
        </p:spPr>
        <p:txBody>
          <a:bodyPr wrap="square" rtlCol="0">
            <a:spAutoFit/>
          </a:bodyPr>
          <a:lstStyle/>
          <a:p>
            <a:pPr lvl="0"/>
            <a:r>
              <a:rPr lang="es-CO" dirty="0">
                <a:latin typeface="Work Sans Light" pitchFamily="2" charset="77"/>
              </a:rPr>
              <a:t>(…) expedirán cada año y por una sola vez, el calendario académico para todos los establecimientos educativos estatales de su jurisdicción, que determine las fechas precisas de iniciación y finalización de las siguientes actividades:</a:t>
            </a:r>
          </a:p>
          <a:p>
            <a:pPr lvl="0"/>
            <a:endParaRPr lang="es-CO" sz="2000" dirty="0">
              <a:latin typeface="Work Sans Light" pitchFamily="2" charset="77"/>
            </a:endParaRPr>
          </a:p>
          <a:p>
            <a:pPr lvl="0"/>
            <a:r>
              <a:rPr lang="es-CO" sz="2800" dirty="0">
                <a:latin typeface="Work Sans Light" pitchFamily="2" charset="77"/>
              </a:rPr>
              <a:t>1</a:t>
            </a:r>
            <a:r>
              <a:rPr lang="es-CO" sz="2000" dirty="0">
                <a:latin typeface="Work Sans Light" pitchFamily="2" charset="77"/>
              </a:rPr>
              <a:t>. </a:t>
            </a:r>
            <a:r>
              <a:rPr lang="es-CO" sz="2000" dirty="0">
                <a:solidFill>
                  <a:srgbClr val="00B050"/>
                </a:solidFill>
                <a:latin typeface="Work Sans Light" pitchFamily="2" charset="77"/>
              </a:rPr>
              <a:t>Para docentes y directivos docentes:</a:t>
            </a:r>
          </a:p>
          <a:p>
            <a:pPr lvl="1"/>
            <a:r>
              <a:rPr lang="es-CO" sz="2000" dirty="0">
                <a:latin typeface="Work Sans Light" pitchFamily="2" charset="77"/>
              </a:rPr>
              <a:t>a) Cuarenta (40) semanas de trabajo académico con estudiantes, distribuido en dos períodos semestrales;</a:t>
            </a:r>
          </a:p>
          <a:p>
            <a:pPr lvl="1"/>
            <a:r>
              <a:rPr lang="es-CO" sz="2000" dirty="0">
                <a:latin typeface="Work Sans Light" pitchFamily="2" charset="77"/>
              </a:rPr>
              <a:t>b) Cinco (5) semanas de actividades de desarrollo institucional; y c) Siete (7) semanas de vacaciones.</a:t>
            </a:r>
          </a:p>
          <a:p>
            <a:pPr lvl="1"/>
            <a:endParaRPr lang="es-CO" sz="2000" dirty="0">
              <a:latin typeface="Work Sans Light" pitchFamily="2" charset="77"/>
            </a:endParaRPr>
          </a:p>
          <a:p>
            <a:pPr lvl="0"/>
            <a:r>
              <a:rPr lang="es-CO" sz="2800" dirty="0">
                <a:latin typeface="Work Sans Light" pitchFamily="2" charset="77"/>
              </a:rPr>
              <a:t>2. </a:t>
            </a:r>
            <a:r>
              <a:rPr lang="es-CO" sz="2000" dirty="0">
                <a:solidFill>
                  <a:srgbClr val="0070C0"/>
                </a:solidFill>
                <a:latin typeface="Work Sans Light" pitchFamily="2" charset="77"/>
              </a:rPr>
              <a:t>Para estudiantes:</a:t>
            </a:r>
          </a:p>
          <a:p>
            <a:pPr lvl="0"/>
            <a:endParaRPr lang="es-CO" sz="2000" dirty="0">
              <a:solidFill>
                <a:srgbClr val="0070C0"/>
              </a:solidFill>
              <a:latin typeface="Work Sans Light" pitchFamily="2" charset="77"/>
            </a:endParaRPr>
          </a:p>
          <a:p>
            <a:pPr lvl="1"/>
            <a:r>
              <a:rPr lang="es-CO" sz="2000" dirty="0">
                <a:latin typeface="Work Sans Light" pitchFamily="2" charset="77"/>
              </a:rPr>
              <a:t>a) Cuarenta (40) semanas de trabajo académico, distribuido en dos períodos semestrales,</a:t>
            </a:r>
          </a:p>
          <a:p>
            <a:pPr lvl="1"/>
            <a:r>
              <a:rPr lang="es-CO" sz="2000" dirty="0">
                <a:latin typeface="Work Sans Light" pitchFamily="2" charset="77"/>
              </a:rPr>
              <a:t>b) Doce (12) semanas de receso estudiantil</a:t>
            </a:r>
          </a:p>
        </p:txBody>
      </p:sp>
      <p:sp>
        <p:nvSpPr>
          <p:cNvPr id="4" name="Rectángulo 3">
            <a:extLst>
              <a:ext uri="{FF2B5EF4-FFF2-40B4-BE49-F238E27FC236}">
                <a16:creationId xmlns:a16="http://schemas.microsoft.com/office/drawing/2014/main" id="{97B941C0-AEB5-43D2-989F-4E0B562C5EB9}"/>
              </a:ext>
            </a:extLst>
          </p:cNvPr>
          <p:cNvSpPr/>
          <p:nvPr/>
        </p:nvSpPr>
        <p:spPr>
          <a:xfrm>
            <a:off x="1651192" y="3892566"/>
            <a:ext cx="1643335" cy="484748"/>
          </a:xfrm>
          <a:prstGeom prst="rect">
            <a:avLst/>
          </a:prstGeom>
        </p:spPr>
        <p:txBody>
          <a:bodyPr wrap="none">
            <a:spAutoFit/>
          </a:bodyPr>
          <a:lstStyle/>
          <a:p>
            <a:pPr algn="ctr"/>
            <a:r>
              <a:rPr lang="es-CO" sz="1350" b="1" dirty="0">
                <a:solidFill>
                  <a:prstClr val="white"/>
                </a:solidFill>
              </a:rPr>
              <a:t>Artículo 2.4.3.4.1 </a:t>
            </a:r>
          </a:p>
          <a:p>
            <a:pPr algn="ctr"/>
            <a:r>
              <a:rPr lang="es-CO" sz="1200" b="1" dirty="0">
                <a:solidFill>
                  <a:prstClr val="white"/>
                </a:solidFill>
              </a:rPr>
              <a:t>Calendario Académico</a:t>
            </a:r>
            <a:r>
              <a:rPr lang="es-CO" sz="1050" b="1" dirty="0">
                <a:solidFill>
                  <a:prstClr val="white"/>
                </a:solidFill>
              </a:rPr>
              <a:t> </a:t>
            </a:r>
            <a:endParaRPr lang="es-CO" sz="1050" b="1" dirty="0"/>
          </a:p>
        </p:txBody>
      </p:sp>
      <p:sp>
        <p:nvSpPr>
          <p:cNvPr id="16" name="Rectángulo 15">
            <a:extLst>
              <a:ext uri="{FF2B5EF4-FFF2-40B4-BE49-F238E27FC236}">
                <a16:creationId xmlns:a16="http://schemas.microsoft.com/office/drawing/2014/main" id="{08AE5F52-CE76-6E4B-962A-21183CF9CCE9}"/>
              </a:ext>
            </a:extLst>
          </p:cNvPr>
          <p:cNvSpPr/>
          <p:nvPr/>
        </p:nvSpPr>
        <p:spPr>
          <a:xfrm>
            <a:off x="20916" y="48526"/>
            <a:ext cx="6439648" cy="461665"/>
          </a:xfrm>
          <a:prstGeom prst="rect">
            <a:avLst/>
          </a:prstGeom>
          <a:solidFill>
            <a:srgbClr val="0070C0"/>
          </a:solidFill>
        </p:spPr>
        <p:txBody>
          <a:bodyPr wrap="none">
            <a:spAutoFit/>
          </a:bodyPr>
          <a:lstStyle/>
          <a:p>
            <a:r>
              <a:rPr lang="es-ES" sz="2400" dirty="0">
                <a:solidFill>
                  <a:schemeClr val="bg1"/>
                </a:solidFill>
                <a:latin typeface="Work Sans Thin" pitchFamily="2" charset="77"/>
              </a:rPr>
              <a:t>3. Estrategias y recursos para el proceso educativo</a:t>
            </a:r>
          </a:p>
        </p:txBody>
      </p:sp>
      <p:sp>
        <p:nvSpPr>
          <p:cNvPr id="19" name="TextBox 127">
            <a:extLst>
              <a:ext uri="{FF2B5EF4-FFF2-40B4-BE49-F238E27FC236}">
                <a16:creationId xmlns:a16="http://schemas.microsoft.com/office/drawing/2014/main" id="{47A96FBE-451A-E54E-90D7-BC5FAD642F88}"/>
              </a:ext>
            </a:extLst>
          </p:cNvPr>
          <p:cNvSpPr txBox="1"/>
          <p:nvPr/>
        </p:nvSpPr>
        <p:spPr>
          <a:xfrm>
            <a:off x="351769" y="846693"/>
            <a:ext cx="4242178" cy="1323439"/>
          </a:xfrm>
          <a:prstGeom prst="rect">
            <a:avLst/>
          </a:prstGeom>
        </p:spPr>
        <p:txBody>
          <a:bodyPr wrap="square">
            <a:spAutoFit/>
          </a:bodyPr>
          <a:lstStyle>
            <a:defPPr>
              <a:defRPr lang="es-CO"/>
            </a:defPPr>
            <a:lvl1pPr>
              <a:defRPr b="1">
                <a:solidFill>
                  <a:srgbClr val="0070C0"/>
                </a:solidFill>
                <a:latin typeface="Work Sans Thin" pitchFamily="2" charset="77"/>
                <a:cs typeface="Arial" panose="020B0604020202020204" pitchFamily="34" charset="0"/>
              </a:defRPr>
            </a:lvl1pPr>
          </a:lstStyle>
          <a:p>
            <a:pPr algn="ctr"/>
            <a:r>
              <a:rPr lang="en-US" sz="4000" dirty="0"/>
              <a:t>Calendario Acedémico</a:t>
            </a:r>
          </a:p>
        </p:txBody>
      </p:sp>
      <p:pic>
        <p:nvPicPr>
          <p:cNvPr id="3" name="Imagen 2">
            <a:extLst>
              <a:ext uri="{FF2B5EF4-FFF2-40B4-BE49-F238E27FC236}">
                <a16:creationId xmlns:a16="http://schemas.microsoft.com/office/drawing/2014/main" id="{EC3FA290-0118-1E44-B267-C99BDF808A2B}"/>
              </a:ext>
            </a:extLst>
          </p:cNvPr>
          <p:cNvPicPr>
            <a:picLocks noChangeAspect="1"/>
          </p:cNvPicPr>
          <p:nvPr/>
        </p:nvPicPr>
        <p:blipFill>
          <a:blip r:embed="rId2"/>
          <a:stretch>
            <a:fillRect/>
          </a:stretch>
        </p:blipFill>
        <p:spPr>
          <a:xfrm>
            <a:off x="697338" y="2706735"/>
            <a:ext cx="3251200" cy="3251200"/>
          </a:xfrm>
          <a:prstGeom prst="rect">
            <a:avLst/>
          </a:prstGeom>
        </p:spPr>
      </p:pic>
      <p:sp>
        <p:nvSpPr>
          <p:cNvPr id="5" name="Rectángulo 4">
            <a:extLst>
              <a:ext uri="{FF2B5EF4-FFF2-40B4-BE49-F238E27FC236}">
                <a16:creationId xmlns:a16="http://schemas.microsoft.com/office/drawing/2014/main" id="{91A82C17-10AF-9540-A608-54E0127B8527}"/>
              </a:ext>
            </a:extLst>
          </p:cNvPr>
          <p:cNvSpPr/>
          <p:nvPr/>
        </p:nvSpPr>
        <p:spPr>
          <a:xfrm>
            <a:off x="1239569" y="5850537"/>
            <a:ext cx="2466579" cy="523220"/>
          </a:xfrm>
          <a:prstGeom prst="rect">
            <a:avLst/>
          </a:prstGeom>
        </p:spPr>
        <p:txBody>
          <a:bodyPr wrap="square">
            <a:spAutoFit/>
          </a:bodyPr>
          <a:lstStyle/>
          <a:p>
            <a:r>
              <a:rPr lang="es-CO" sz="2800" dirty="0">
                <a:solidFill>
                  <a:srgbClr val="FF0000"/>
                </a:solidFill>
                <a:latin typeface="Work Sans Light" pitchFamily="2" charset="77"/>
              </a:rPr>
              <a:t>52 semanas</a:t>
            </a:r>
            <a:r>
              <a:rPr lang="es-CO" sz="2400" dirty="0">
                <a:solidFill>
                  <a:srgbClr val="FF0000"/>
                </a:solidFill>
                <a:latin typeface="Work Sans Light" pitchFamily="2" charset="77"/>
              </a:rPr>
              <a:t> </a:t>
            </a:r>
            <a:endParaRPr lang="es-CO" sz="2800" dirty="0">
              <a:solidFill>
                <a:srgbClr val="FF0000"/>
              </a:solidFill>
            </a:endParaRPr>
          </a:p>
        </p:txBody>
      </p:sp>
      <p:sp>
        <p:nvSpPr>
          <p:cNvPr id="6" name="Rectángulo 5">
            <a:extLst>
              <a:ext uri="{FF2B5EF4-FFF2-40B4-BE49-F238E27FC236}">
                <a16:creationId xmlns:a16="http://schemas.microsoft.com/office/drawing/2014/main" id="{D8BC2871-81F6-DA4E-ABCF-422D94D77F84}"/>
              </a:ext>
            </a:extLst>
          </p:cNvPr>
          <p:cNvSpPr/>
          <p:nvPr/>
        </p:nvSpPr>
        <p:spPr>
          <a:xfrm>
            <a:off x="249231" y="2069101"/>
            <a:ext cx="4806124" cy="369332"/>
          </a:xfrm>
          <a:prstGeom prst="rect">
            <a:avLst/>
          </a:prstGeom>
        </p:spPr>
        <p:txBody>
          <a:bodyPr wrap="none">
            <a:spAutoFit/>
          </a:bodyPr>
          <a:lstStyle/>
          <a:p>
            <a:r>
              <a:rPr lang="es-CO" dirty="0">
                <a:solidFill>
                  <a:srgbClr val="003399"/>
                </a:solidFill>
                <a:latin typeface="Work Sans Light" pitchFamily="2" charset="77"/>
              </a:rPr>
              <a:t>Artículo 2.4.3.4.1 del Decreto 1075 del 2015</a:t>
            </a:r>
            <a:endParaRPr lang="es-CO" dirty="0">
              <a:solidFill>
                <a:srgbClr val="003399"/>
              </a:solidFill>
            </a:endParaRPr>
          </a:p>
        </p:txBody>
      </p:sp>
      <p:cxnSp>
        <p:nvCxnSpPr>
          <p:cNvPr id="21" name="Conector recto 20">
            <a:extLst>
              <a:ext uri="{FF2B5EF4-FFF2-40B4-BE49-F238E27FC236}">
                <a16:creationId xmlns:a16="http://schemas.microsoft.com/office/drawing/2014/main" id="{214F41CD-740C-8C43-B092-CA8DCB512C0F}"/>
              </a:ext>
            </a:extLst>
          </p:cNvPr>
          <p:cNvCxnSpPr>
            <a:cxnSpLocks/>
          </p:cNvCxnSpPr>
          <p:nvPr/>
        </p:nvCxnSpPr>
        <p:spPr>
          <a:xfrm>
            <a:off x="5316120" y="2279306"/>
            <a:ext cx="0" cy="4571082"/>
          </a:xfrm>
          <a:prstGeom prst="line">
            <a:avLst/>
          </a:prstGeom>
          <a:ln>
            <a:solidFill>
              <a:srgbClr val="FF108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750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 name="Conector recto 237">
            <a:extLst>
              <a:ext uri="{FF2B5EF4-FFF2-40B4-BE49-F238E27FC236}">
                <a16:creationId xmlns:a16="http://schemas.microsoft.com/office/drawing/2014/main" id="{4B26B809-BB5E-D644-9BB8-6A50DE82A11B}"/>
              </a:ext>
            </a:extLst>
          </p:cNvPr>
          <p:cNvCxnSpPr>
            <a:cxnSpLocks/>
          </p:cNvCxnSpPr>
          <p:nvPr/>
        </p:nvCxnSpPr>
        <p:spPr>
          <a:xfrm flipH="1">
            <a:off x="3964947" y="1441475"/>
            <a:ext cx="33237" cy="4054472"/>
          </a:xfrm>
          <a:prstGeom prst="line">
            <a:avLst/>
          </a:prstGeom>
          <a:ln>
            <a:solidFill>
              <a:srgbClr val="FF1081"/>
            </a:solidFill>
            <a:prstDash val="sysDash"/>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5AE70879-AFC8-A94A-AFFB-906B9BFC2723}"/>
              </a:ext>
            </a:extLst>
          </p:cNvPr>
          <p:cNvSpPr txBox="1"/>
          <p:nvPr/>
        </p:nvSpPr>
        <p:spPr>
          <a:xfrm>
            <a:off x="599590" y="274846"/>
            <a:ext cx="698358" cy="769441"/>
          </a:xfrm>
          <a:prstGeom prst="rect">
            <a:avLst/>
          </a:prstGeom>
          <a:noFill/>
        </p:spPr>
        <p:txBody>
          <a:bodyPr wrap="square" rtlCol="0">
            <a:spAutoFit/>
          </a:bodyPr>
          <a:lstStyle/>
          <a:p>
            <a:r>
              <a:rPr lang="es-CO" sz="4400" b="1" dirty="0">
                <a:solidFill>
                  <a:schemeClr val="bg1"/>
                </a:solidFill>
                <a:latin typeface="Arial" panose="020B0604020202020204" pitchFamily="34" charset="0"/>
                <a:cs typeface="Arial" panose="020B0604020202020204" pitchFamily="34" charset="0"/>
              </a:rPr>
              <a:t>3.</a:t>
            </a:r>
          </a:p>
        </p:txBody>
      </p:sp>
      <p:grpSp>
        <p:nvGrpSpPr>
          <p:cNvPr id="158" name="Group 14">
            <a:extLst>
              <a:ext uri="{FF2B5EF4-FFF2-40B4-BE49-F238E27FC236}">
                <a16:creationId xmlns:a16="http://schemas.microsoft.com/office/drawing/2014/main" id="{57E47053-67D8-FB46-B863-6AE701C39A4C}"/>
              </a:ext>
            </a:extLst>
          </p:cNvPr>
          <p:cNvGrpSpPr/>
          <p:nvPr/>
        </p:nvGrpSpPr>
        <p:grpSpPr>
          <a:xfrm>
            <a:off x="6890049" y="2472564"/>
            <a:ext cx="784090" cy="1163270"/>
            <a:chOff x="3110127" y="4118768"/>
            <a:chExt cx="1012826" cy="1789113"/>
          </a:xfrm>
        </p:grpSpPr>
        <p:grpSp>
          <p:nvGrpSpPr>
            <p:cNvPr id="159" name="Group 7">
              <a:extLst>
                <a:ext uri="{FF2B5EF4-FFF2-40B4-BE49-F238E27FC236}">
                  <a16:creationId xmlns:a16="http://schemas.microsoft.com/office/drawing/2014/main" id="{FED578C0-121B-6744-BEDF-E2ACC38DD3E8}"/>
                </a:ext>
              </a:extLst>
            </p:cNvPr>
            <p:cNvGrpSpPr/>
            <p:nvPr/>
          </p:nvGrpSpPr>
          <p:grpSpPr>
            <a:xfrm>
              <a:off x="3110127" y="4118768"/>
              <a:ext cx="1012826" cy="1789113"/>
              <a:chOff x="3110127" y="4185196"/>
              <a:chExt cx="1012826" cy="1789113"/>
            </a:xfrm>
          </p:grpSpPr>
          <p:sp>
            <p:nvSpPr>
              <p:cNvPr id="161" name="Freeform 998">
                <a:extLst>
                  <a:ext uri="{FF2B5EF4-FFF2-40B4-BE49-F238E27FC236}">
                    <a16:creationId xmlns:a16="http://schemas.microsoft.com/office/drawing/2014/main" id="{00E579E3-2F53-9C4C-A933-3DD9DC47F7E4}"/>
                  </a:ext>
                </a:extLst>
              </p:cNvPr>
              <p:cNvSpPr>
                <a:spLocks/>
              </p:cNvSpPr>
              <p:nvPr/>
            </p:nvSpPr>
            <p:spPr bwMode="auto">
              <a:xfrm>
                <a:off x="3110127" y="4185196"/>
                <a:ext cx="1012825" cy="1789113"/>
              </a:xfrm>
              <a:custGeom>
                <a:avLst/>
                <a:gdLst>
                  <a:gd name="T0" fmla="*/ 1277 w 2555"/>
                  <a:gd name="T1" fmla="*/ 0 h 4505"/>
                  <a:gd name="T2" fmla="*/ 1212 w 2555"/>
                  <a:gd name="T3" fmla="*/ 1 h 4505"/>
                  <a:gd name="T4" fmla="*/ 1082 w 2555"/>
                  <a:gd name="T5" fmla="*/ 14 h 4505"/>
                  <a:gd name="T6" fmla="*/ 958 w 2555"/>
                  <a:gd name="T7" fmla="*/ 40 h 4505"/>
                  <a:gd name="T8" fmla="*/ 837 w 2555"/>
                  <a:gd name="T9" fmla="*/ 78 h 4505"/>
                  <a:gd name="T10" fmla="*/ 723 w 2555"/>
                  <a:gd name="T11" fmla="*/ 126 h 4505"/>
                  <a:gd name="T12" fmla="*/ 614 w 2555"/>
                  <a:gd name="T13" fmla="*/ 185 h 4505"/>
                  <a:gd name="T14" fmla="*/ 512 w 2555"/>
                  <a:gd name="T15" fmla="*/ 254 h 4505"/>
                  <a:gd name="T16" fmla="*/ 417 w 2555"/>
                  <a:gd name="T17" fmla="*/ 332 h 4505"/>
                  <a:gd name="T18" fmla="*/ 330 w 2555"/>
                  <a:gd name="T19" fmla="*/ 418 h 4505"/>
                  <a:gd name="T20" fmla="*/ 253 w 2555"/>
                  <a:gd name="T21" fmla="*/ 513 h 4505"/>
                  <a:gd name="T22" fmla="*/ 184 w 2555"/>
                  <a:gd name="T23" fmla="*/ 615 h 4505"/>
                  <a:gd name="T24" fmla="*/ 126 w 2555"/>
                  <a:gd name="T25" fmla="*/ 724 h 4505"/>
                  <a:gd name="T26" fmla="*/ 76 w 2555"/>
                  <a:gd name="T27" fmla="*/ 838 h 4505"/>
                  <a:gd name="T28" fmla="*/ 39 w 2555"/>
                  <a:gd name="T29" fmla="*/ 959 h 4505"/>
                  <a:gd name="T30" fmla="*/ 14 w 2555"/>
                  <a:gd name="T31" fmla="*/ 1083 h 4505"/>
                  <a:gd name="T32" fmla="*/ 1 w 2555"/>
                  <a:gd name="T33" fmla="*/ 1212 h 4505"/>
                  <a:gd name="T34" fmla="*/ 0 w 2555"/>
                  <a:gd name="T35" fmla="*/ 1278 h 4505"/>
                  <a:gd name="T36" fmla="*/ 1 w 2555"/>
                  <a:gd name="T37" fmla="*/ 1336 h 4505"/>
                  <a:gd name="T38" fmla="*/ 14 w 2555"/>
                  <a:gd name="T39" fmla="*/ 1463 h 4505"/>
                  <a:gd name="T40" fmla="*/ 40 w 2555"/>
                  <a:gd name="T41" fmla="*/ 1594 h 4505"/>
                  <a:gd name="T42" fmla="*/ 75 w 2555"/>
                  <a:gd name="T43" fmla="*/ 1716 h 4505"/>
                  <a:gd name="T44" fmla="*/ 97 w 2555"/>
                  <a:gd name="T45" fmla="*/ 1768 h 4505"/>
                  <a:gd name="T46" fmla="*/ 1277 w 2555"/>
                  <a:gd name="T47" fmla="*/ 4505 h 4505"/>
                  <a:gd name="T48" fmla="*/ 2463 w 2555"/>
                  <a:gd name="T49" fmla="*/ 1755 h 4505"/>
                  <a:gd name="T50" fmla="*/ 2482 w 2555"/>
                  <a:gd name="T51" fmla="*/ 1707 h 4505"/>
                  <a:gd name="T52" fmla="*/ 2516 w 2555"/>
                  <a:gd name="T53" fmla="*/ 1590 h 4505"/>
                  <a:gd name="T54" fmla="*/ 2540 w 2555"/>
                  <a:gd name="T55" fmla="*/ 1463 h 4505"/>
                  <a:gd name="T56" fmla="*/ 2553 w 2555"/>
                  <a:gd name="T57" fmla="*/ 1336 h 4505"/>
                  <a:gd name="T58" fmla="*/ 2555 w 2555"/>
                  <a:gd name="T59" fmla="*/ 1278 h 4505"/>
                  <a:gd name="T60" fmla="*/ 2553 w 2555"/>
                  <a:gd name="T61" fmla="*/ 1212 h 4505"/>
                  <a:gd name="T62" fmla="*/ 2540 w 2555"/>
                  <a:gd name="T63" fmla="*/ 1083 h 4505"/>
                  <a:gd name="T64" fmla="*/ 2514 w 2555"/>
                  <a:gd name="T65" fmla="*/ 959 h 4505"/>
                  <a:gd name="T66" fmla="*/ 2478 w 2555"/>
                  <a:gd name="T67" fmla="*/ 838 h 4505"/>
                  <a:gd name="T68" fmla="*/ 2429 w 2555"/>
                  <a:gd name="T69" fmla="*/ 724 h 4505"/>
                  <a:gd name="T70" fmla="*/ 2371 w 2555"/>
                  <a:gd name="T71" fmla="*/ 615 h 4505"/>
                  <a:gd name="T72" fmla="*/ 2302 w 2555"/>
                  <a:gd name="T73" fmla="*/ 513 h 4505"/>
                  <a:gd name="T74" fmla="*/ 2223 w 2555"/>
                  <a:gd name="T75" fmla="*/ 418 h 4505"/>
                  <a:gd name="T76" fmla="*/ 2136 w 2555"/>
                  <a:gd name="T77" fmla="*/ 332 h 4505"/>
                  <a:gd name="T78" fmla="*/ 2041 w 2555"/>
                  <a:gd name="T79" fmla="*/ 254 h 4505"/>
                  <a:gd name="T80" fmla="*/ 1940 w 2555"/>
                  <a:gd name="T81" fmla="*/ 185 h 4505"/>
                  <a:gd name="T82" fmla="*/ 1831 w 2555"/>
                  <a:gd name="T83" fmla="*/ 126 h 4505"/>
                  <a:gd name="T84" fmla="*/ 1717 w 2555"/>
                  <a:gd name="T85" fmla="*/ 78 h 4505"/>
                  <a:gd name="T86" fmla="*/ 1597 w 2555"/>
                  <a:gd name="T87" fmla="*/ 40 h 4505"/>
                  <a:gd name="T88" fmla="*/ 1472 w 2555"/>
                  <a:gd name="T89" fmla="*/ 14 h 4505"/>
                  <a:gd name="T90" fmla="*/ 1343 w 2555"/>
                  <a:gd name="T91" fmla="*/ 1 h 4505"/>
                  <a:gd name="T92" fmla="*/ 1277 w 2555"/>
                  <a:gd name="T93" fmla="*/ 0 h 4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5" h="4505">
                    <a:moveTo>
                      <a:pt x="1277" y="0"/>
                    </a:moveTo>
                    <a:lnTo>
                      <a:pt x="1212" y="1"/>
                    </a:lnTo>
                    <a:lnTo>
                      <a:pt x="1082" y="14"/>
                    </a:lnTo>
                    <a:lnTo>
                      <a:pt x="958" y="40"/>
                    </a:lnTo>
                    <a:lnTo>
                      <a:pt x="837" y="78"/>
                    </a:lnTo>
                    <a:lnTo>
                      <a:pt x="723" y="126"/>
                    </a:lnTo>
                    <a:lnTo>
                      <a:pt x="614" y="185"/>
                    </a:lnTo>
                    <a:lnTo>
                      <a:pt x="512" y="254"/>
                    </a:lnTo>
                    <a:lnTo>
                      <a:pt x="417" y="332"/>
                    </a:lnTo>
                    <a:lnTo>
                      <a:pt x="330" y="418"/>
                    </a:lnTo>
                    <a:lnTo>
                      <a:pt x="253" y="513"/>
                    </a:lnTo>
                    <a:lnTo>
                      <a:pt x="184" y="615"/>
                    </a:lnTo>
                    <a:lnTo>
                      <a:pt x="126" y="724"/>
                    </a:lnTo>
                    <a:lnTo>
                      <a:pt x="76" y="838"/>
                    </a:lnTo>
                    <a:lnTo>
                      <a:pt x="39" y="959"/>
                    </a:lnTo>
                    <a:lnTo>
                      <a:pt x="14" y="1083"/>
                    </a:lnTo>
                    <a:lnTo>
                      <a:pt x="1" y="1212"/>
                    </a:lnTo>
                    <a:lnTo>
                      <a:pt x="0" y="1278"/>
                    </a:lnTo>
                    <a:lnTo>
                      <a:pt x="1" y="1336"/>
                    </a:lnTo>
                    <a:lnTo>
                      <a:pt x="14" y="1463"/>
                    </a:lnTo>
                    <a:lnTo>
                      <a:pt x="40" y="1594"/>
                    </a:lnTo>
                    <a:lnTo>
                      <a:pt x="75" y="1716"/>
                    </a:lnTo>
                    <a:lnTo>
                      <a:pt x="97" y="1768"/>
                    </a:lnTo>
                    <a:lnTo>
                      <a:pt x="1277" y="4505"/>
                    </a:lnTo>
                    <a:lnTo>
                      <a:pt x="2463" y="1755"/>
                    </a:lnTo>
                    <a:lnTo>
                      <a:pt x="2482" y="1707"/>
                    </a:lnTo>
                    <a:lnTo>
                      <a:pt x="2516" y="1590"/>
                    </a:lnTo>
                    <a:lnTo>
                      <a:pt x="2540" y="1463"/>
                    </a:lnTo>
                    <a:lnTo>
                      <a:pt x="2553" y="1336"/>
                    </a:lnTo>
                    <a:lnTo>
                      <a:pt x="2555" y="1278"/>
                    </a:lnTo>
                    <a:lnTo>
                      <a:pt x="2553" y="1212"/>
                    </a:lnTo>
                    <a:lnTo>
                      <a:pt x="2540" y="1083"/>
                    </a:lnTo>
                    <a:lnTo>
                      <a:pt x="2514" y="959"/>
                    </a:lnTo>
                    <a:lnTo>
                      <a:pt x="2478" y="838"/>
                    </a:lnTo>
                    <a:lnTo>
                      <a:pt x="2429" y="724"/>
                    </a:lnTo>
                    <a:lnTo>
                      <a:pt x="2371" y="615"/>
                    </a:lnTo>
                    <a:lnTo>
                      <a:pt x="2302" y="513"/>
                    </a:lnTo>
                    <a:lnTo>
                      <a:pt x="2223" y="418"/>
                    </a:lnTo>
                    <a:lnTo>
                      <a:pt x="2136" y="332"/>
                    </a:lnTo>
                    <a:lnTo>
                      <a:pt x="2041" y="254"/>
                    </a:lnTo>
                    <a:lnTo>
                      <a:pt x="1940" y="185"/>
                    </a:lnTo>
                    <a:lnTo>
                      <a:pt x="1831" y="126"/>
                    </a:lnTo>
                    <a:lnTo>
                      <a:pt x="1717" y="78"/>
                    </a:lnTo>
                    <a:lnTo>
                      <a:pt x="1597" y="40"/>
                    </a:lnTo>
                    <a:lnTo>
                      <a:pt x="1472" y="14"/>
                    </a:lnTo>
                    <a:lnTo>
                      <a:pt x="1343" y="1"/>
                    </a:lnTo>
                    <a:lnTo>
                      <a:pt x="1277" y="0"/>
                    </a:lnTo>
                    <a:close/>
                  </a:path>
                </a:pathLst>
              </a:custGeom>
              <a:solidFill>
                <a:srgbClr val="8D44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999">
                <a:extLst>
                  <a:ext uri="{FF2B5EF4-FFF2-40B4-BE49-F238E27FC236}">
                    <a16:creationId xmlns:a16="http://schemas.microsoft.com/office/drawing/2014/main" id="{7C2BB36D-A504-A144-AC00-081A4CFFC2DC}"/>
                  </a:ext>
                </a:extLst>
              </p:cNvPr>
              <p:cNvSpPr>
                <a:spLocks/>
              </p:cNvSpPr>
              <p:nvPr/>
            </p:nvSpPr>
            <p:spPr bwMode="auto">
              <a:xfrm>
                <a:off x="3616540" y="4185196"/>
                <a:ext cx="506413" cy="1789113"/>
              </a:xfrm>
              <a:custGeom>
                <a:avLst/>
                <a:gdLst>
                  <a:gd name="T0" fmla="*/ 0 w 1278"/>
                  <a:gd name="T1" fmla="*/ 0 h 4505"/>
                  <a:gd name="T2" fmla="*/ 0 w 1278"/>
                  <a:gd name="T3" fmla="*/ 0 h 4505"/>
                  <a:gd name="T4" fmla="*/ 0 w 1278"/>
                  <a:gd name="T5" fmla="*/ 4505 h 4505"/>
                  <a:gd name="T6" fmla="*/ 1186 w 1278"/>
                  <a:gd name="T7" fmla="*/ 1755 h 4505"/>
                  <a:gd name="T8" fmla="*/ 1205 w 1278"/>
                  <a:gd name="T9" fmla="*/ 1707 h 4505"/>
                  <a:gd name="T10" fmla="*/ 1239 w 1278"/>
                  <a:gd name="T11" fmla="*/ 1590 h 4505"/>
                  <a:gd name="T12" fmla="*/ 1263 w 1278"/>
                  <a:gd name="T13" fmla="*/ 1463 h 4505"/>
                  <a:gd name="T14" fmla="*/ 1276 w 1278"/>
                  <a:gd name="T15" fmla="*/ 1336 h 4505"/>
                  <a:gd name="T16" fmla="*/ 1278 w 1278"/>
                  <a:gd name="T17" fmla="*/ 1278 h 4505"/>
                  <a:gd name="T18" fmla="*/ 1276 w 1278"/>
                  <a:gd name="T19" fmla="*/ 1212 h 4505"/>
                  <a:gd name="T20" fmla="*/ 1263 w 1278"/>
                  <a:gd name="T21" fmla="*/ 1083 h 4505"/>
                  <a:gd name="T22" fmla="*/ 1237 w 1278"/>
                  <a:gd name="T23" fmla="*/ 959 h 4505"/>
                  <a:gd name="T24" fmla="*/ 1201 w 1278"/>
                  <a:gd name="T25" fmla="*/ 838 h 4505"/>
                  <a:gd name="T26" fmla="*/ 1152 w 1278"/>
                  <a:gd name="T27" fmla="*/ 724 h 4505"/>
                  <a:gd name="T28" fmla="*/ 1094 w 1278"/>
                  <a:gd name="T29" fmla="*/ 615 h 4505"/>
                  <a:gd name="T30" fmla="*/ 1025 w 1278"/>
                  <a:gd name="T31" fmla="*/ 513 h 4505"/>
                  <a:gd name="T32" fmla="*/ 946 w 1278"/>
                  <a:gd name="T33" fmla="*/ 418 h 4505"/>
                  <a:gd name="T34" fmla="*/ 859 w 1278"/>
                  <a:gd name="T35" fmla="*/ 332 h 4505"/>
                  <a:gd name="T36" fmla="*/ 764 w 1278"/>
                  <a:gd name="T37" fmla="*/ 254 h 4505"/>
                  <a:gd name="T38" fmla="*/ 663 w 1278"/>
                  <a:gd name="T39" fmla="*/ 185 h 4505"/>
                  <a:gd name="T40" fmla="*/ 554 w 1278"/>
                  <a:gd name="T41" fmla="*/ 126 h 4505"/>
                  <a:gd name="T42" fmla="*/ 440 w 1278"/>
                  <a:gd name="T43" fmla="*/ 78 h 4505"/>
                  <a:gd name="T44" fmla="*/ 320 w 1278"/>
                  <a:gd name="T45" fmla="*/ 40 h 4505"/>
                  <a:gd name="T46" fmla="*/ 195 w 1278"/>
                  <a:gd name="T47" fmla="*/ 14 h 4505"/>
                  <a:gd name="T48" fmla="*/ 66 w 1278"/>
                  <a:gd name="T49" fmla="*/ 1 h 4505"/>
                  <a:gd name="T50" fmla="*/ 0 w 1278"/>
                  <a:gd name="T51" fmla="*/ 0 h 4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8" h="4505">
                    <a:moveTo>
                      <a:pt x="0" y="0"/>
                    </a:moveTo>
                    <a:lnTo>
                      <a:pt x="0" y="0"/>
                    </a:lnTo>
                    <a:lnTo>
                      <a:pt x="0" y="4505"/>
                    </a:lnTo>
                    <a:lnTo>
                      <a:pt x="1186" y="1755"/>
                    </a:lnTo>
                    <a:lnTo>
                      <a:pt x="1205" y="1707"/>
                    </a:lnTo>
                    <a:lnTo>
                      <a:pt x="1239" y="1590"/>
                    </a:lnTo>
                    <a:lnTo>
                      <a:pt x="1263" y="1463"/>
                    </a:lnTo>
                    <a:lnTo>
                      <a:pt x="1276" y="1336"/>
                    </a:lnTo>
                    <a:lnTo>
                      <a:pt x="1278" y="1278"/>
                    </a:lnTo>
                    <a:lnTo>
                      <a:pt x="1276" y="1212"/>
                    </a:lnTo>
                    <a:lnTo>
                      <a:pt x="1263" y="1083"/>
                    </a:lnTo>
                    <a:lnTo>
                      <a:pt x="1237" y="959"/>
                    </a:lnTo>
                    <a:lnTo>
                      <a:pt x="1201" y="838"/>
                    </a:lnTo>
                    <a:lnTo>
                      <a:pt x="1152" y="724"/>
                    </a:lnTo>
                    <a:lnTo>
                      <a:pt x="1094" y="615"/>
                    </a:lnTo>
                    <a:lnTo>
                      <a:pt x="1025" y="513"/>
                    </a:lnTo>
                    <a:lnTo>
                      <a:pt x="946" y="418"/>
                    </a:lnTo>
                    <a:lnTo>
                      <a:pt x="859" y="332"/>
                    </a:lnTo>
                    <a:lnTo>
                      <a:pt x="764" y="254"/>
                    </a:lnTo>
                    <a:lnTo>
                      <a:pt x="663" y="185"/>
                    </a:lnTo>
                    <a:lnTo>
                      <a:pt x="554" y="126"/>
                    </a:lnTo>
                    <a:lnTo>
                      <a:pt x="440" y="78"/>
                    </a:lnTo>
                    <a:lnTo>
                      <a:pt x="320" y="40"/>
                    </a:lnTo>
                    <a:lnTo>
                      <a:pt x="195" y="14"/>
                    </a:lnTo>
                    <a:lnTo>
                      <a:pt x="66" y="1"/>
                    </a:lnTo>
                    <a:lnTo>
                      <a:pt x="0" y="0"/>
                    </a:lnTo>
                    <a:close/>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60" name="Oval 37">
              <a:extLst>
                <a:ext uri="{FF2B5EF4-FFF2-40B4-BE49-F238E27FC236}">
                  <a16:creationId xmlns:a16="http://schemas.microsoft.com/office/drawing/2014/main" id="{A0DD40C7-C7D1-F641-942D-8DF646831E20}"/>
                </a:ext>
              </a:extLst>
            </p:cNvPr>
            <p:cNvSpPr/>
            <p:nvPr/>
          </p:nvSpPr>
          <p:spPr>
            <a:xfrm>
              <a:off x="3201846" y="4192514"/>
              <a:ext cx="832104" cy="832104"/>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8D44AD"/>
                  </a:solidFill>
                  <a:latin typeface="Work Sans Light" pitchFamily="2" charset="77"/>
                </a:rPr>
                <a:t>19</a:t>
              </a:r>
            </a:p>
          </p:txBody>
        </p:sp>
      </p:grpSp>
      <p:cxnSp>
        <p:nvCxnSpPr>
          <p:cNvPr id="178" name="Straight Connector 87">
            <a:extLst>
              <a:ext uri="{FF2B5EF4-FFF2-40B4-BE49-F238E27FC236}">
                <a16:creationId xmlns:a16="http://schemas.microsoft.com/office/drawing/2014/main" id="{93F0EDA4-DCDA-1B4A-BA4F-2B3F9B480FC4}"/>
              </a:ext>
            </a:extLst>
          </p:cNvPr>
          <p:cNvCxnSpPr>
            <a:cxnSpLocks/>
          </p:cNvCxnSpPr>
          <p:nvPr/>
        </p:nvCxnSpPr>
        <p:spPr>
          <a:xfrm>
            <a:off x="150008" y="3695605"/>
            <a:ext cx="12041989" cy="30726"/>
          </a:xfrm>
          <a:prstGeom prst="line">
            <a:avLst/>
          </a:prstGeom>
          <a:ln w="19050">
            <a:headEnd type="oval" w="lg" len="lg"/>
            <a:tailEnd type="arrow" w="med" len="med"/>
          </a:ln>
        </p:spPr>
        <p:style>
          <a:lnRef idx="1">
            <a:schemeClr val="accent1"/>
          </a:lnRef>
          <a:fillRef idx="0">
            <a:schemeClr val="accent1"/>
          </a:fillRef>
          <a:effectRef idx="0">
            <a:schemeClr val="accent1"/>
          </a:effectRef>
          <a:fontRef idx="minor">
            <a:schemeClr val="tx1"/>
          </a:fontRef>
        </p:style>
      </p:cxnSp>
      <p:grpSp>
        <p:nvGrpSpPr>
          <p:cNvPr id="180" name="Group 21">
            <a:extLst>
              <a:ext uri="{FF2B5EF4-FFF2-40B4-BE49-F238E27FC236}">
                <a16:creationId xmlns:a16="http://schemas.microsoft.com/office/drawing/2014/main" id="{EB7897F1-EBF3-3E4E-BA4D-85554534BBBA}"/>
              </a:ext>
            </a:extLst>
          </p:cNvPr>
          <p:cNvGrpSpPr/>
          <p:nvPr/>
        </p:nvGrpSpPr>
        <p:grpSpPr>
          <a:xfrm>
            <a:off x="232815" y="2418190"/>
            <a:ext cx="695100" cy="1166737"/>
            <a:chOff x="1338834" y="1859905"/>
            <a:chExt cx="873373" cy="1542777"/>
          </a:xfrm>
        </p:grpSpPr>
        <p:grpSp>
          <p:nvGrpSpPr>
            <p:cNvPr id="181" name="Group 90">
              <a:extLst>
                <a:ext uri="{FF2B5EF4-FFF2-40B4-BE49-F238E27FC236}">
                  <a16:creationId xmlns:a16="http://schemas.microsoft.com/office/drawing/2014/main" id="{43F983C2-2420-364D-B828-A5B24607F2C2}"/>
                </a:ext>
              </a:extLst>
            </p:cNvPr>
            <p:cNvGrpSpPr/>
            <p:nvPr/>
          </p:nvGrpSpPr>
          <p:grpSpPr>
            <a:xfrm>
              <a:off x="1338834" y="1859905"/>
              <a:ext cx="873373" cy="1542777"/>
              <a:chOff x="1269108" y="4118768"/>
              <a:chExt cx="1012825" cy="1789113"/>
            </a:xfrm>
          </p:grpSpPr>
          <p:sp>
            <p:nvSpPr>
              <p:cNvPr id="183" name="Freeform 998">
                <a:extLst>
                  <a:ext uri="{FF2B5EF4-FFF2-40B4-BE49-F238E27FC236}">
                    <a16:creationId xmlns:a16="http://schemas.microsoft.com/office/drawing/2014/main" id="{0031BEB3-EE8B-934A-AD71-4C5242F39A01}"/>
                  </a:ext>
                </a:extLst>
              </p:cNvPr>
              <p:cNvSpPr>
                <a:spLocks/>
              </p:cNvSpPr>
              <p:nvPr/>
            </p:nvSpPr>
            <p:spPr bwMode="auto">
              <a:xfrm>
                <a:off x="1269108" y="4118768"/>
                <a:ext cx="1012825" cy="1789113"/>
              </a:xfrm>
              <a:custGeom>
                <a:avLst/>
                <a:gdLst>
                  <a:gd name="T0" fmla="*/ 1277 w 2555"/>
                  <a:gd name="T1" fmla="*/ 0 h 4505"/>
                  <a:gd name="T2" fmla="*/ 1212 w 2555"/>
                  <a:gd name="T3" fmla="*/ 1 h 4505"/>
                  <a:gd name="T4" fmla="*/ 1082 w 2555"/>
                  <a:gd name="T5" fmla="*/ 14 h 4505"/>
                  <a:gd name="T6" fmla="*/ 958 w 2555"/>
                  <a:gd name="T7" fmla="*/ 40 h 4505"/>
                  <a:gd name="T8" fmla="*/ 837 w 2555"/>
                  <a:gd name="T9" fmla="*/ 78 h 4505"/>
                  <a:gd name="T10" fmla="*/ 723 w 2555"/>
                  <a:gd name="T11" fmla="*/ 126 h 4505"/>
                  <a:gd name="T12" fmla="*/ 614 w 2555"/>
                  <a:gd name="T13" fmla="*/ 185 h 4505"/>
                  <a:gd name="T14" fmla="*/ 512 w 2555"/>
                  <a:gd name="T15" fmla="*/ 254 h 4505"/>
                  <a:gd name="T16" fmla="*/ 417 w 2555"/>
                  <a:gd name="T17" fmla="*/ 332 h 4505"/>
                  <a:gd name="T18" fmla="*/ 330 w 2555"/>
                  <a:gd name="T19" fmla="*/ 418 h 4505"/>
                  <a:gd name="T20" fmla="*/ 253 w 2555"/>
                  <a:gd name="T21" fmla="*/ 513 h 4505"/>
                  <a:gd name="T22" fmla="*/ 184 w 2555"/>
                  <a:gd name="T23" fmla="*/ 615 h 4505"/>
                  <a:gd name="T24" fmla="*/ 126 w 2555"/>
                  <a:gd name="T25" fmla="*/ 724 h 4505"/>
                  <a:gd name="T26" fmla="*/ 76 w 2555"/>
                  <a:gd name="T27" fmla="*/ 838 h 4505"/>
                  <a:gd name="T28" fmla="*/ 39 w 2555"/>
                  <a:gd name="T29" fmla="*/ 959 h 4505"/>
                  <a:gd name="T30" fmla="*/ 14 w 2555"/>
                  <a:gd name="T31" fmla="*/ 1083 h 4505"/>
                  <a:gd name="T32" fmla="*/ 1 w 2555"/>
                  <a:gd name="T33" fmla="*/ 1212 h 4505"/>
                  <a:gd name="T34" fmla="*/ 0 w 2555"/>
                  <a:gd name="T35" fmla="*/ 1278 h 4505"/>
                  <a:gd name="T36" fmla="*/ 1 w 2555"/>
                  <a:gd name="T37" fmla="*/ 1336 h 4505"/>
                  <a:gd name="T38" fmla="*/ 14 w 2555"/>
                  <a:gd name="T39" fmla="*/ 1463 h 4505"/>
                  <a:gd name="T40" fmla="*/ 40 w 2555"/>
                  <a:gd name="T41" fmla="*/ 1594 h 4505"/>
                  <a:gd name="T42" fmla="*/ 75 w 2555"/>
                  <a:gd name="T43" fmla="*/ 1716 h 4505"/>
                  <a:gd name="T44" fmla="*/ 97 w 2555"/>
                  <a:gd name="T45" fmla="*/ 1768 h 4505"/>
                  <a:gd name="T46" fmla="*/ 1277 w 2555"/>
                  <a:gd name="T47" fmla="*/ 4505 h 4505"/>
                  <a:gd name="T48" fmla="*/ 2463 w 2555"/>
                  <a:gd name="T49" fmla="*/ 1755 h 4505"/>
                  <a:gd name="T50" fmla="*/ 2482 w 2555"/>
                  <a:gd name="T51" fmla="*/ 1707 h 4505"/>
                  <a:gd name="T52" fmla="*/ 2516 w 2555"/>
                  <a:gd name="T53" fmla="*/ 1590 h 4505"/>
                  <a:gd name="T54" fmla="*/ 2540 w 2555"/>
                  <a:gd name="T55" fmla="*/ 1463 h 4505"/>
                  <a:gd name="T56" fmla="*/ 2553 w 2555"/>
                  <a:gd name="T57" fmla="*/ 1336 h 4505"/>
                  <a:gd name="T58" fmla="*/ 2555 w 2555"/>
                  <a:gd name="T59" fmla="*/ 1278 h 4505"/>
                  <a:gd name="T60" fmla="*/ 2553 w 2555"/>
                  <a:gd name="T61" fmla="*/ 1212 h 4505"/>
                  <a:gd name="T62" fmla="*/ 2540 w 2555"/>
                  <a:gd name="T63" fmla="*/ 1083 h 4505"/>
                  <a:gd name="T64" fmla="*/ 2514 w 2555"/>
                  <a:gd name="T65" fmla="*/ 959 h 4505"/>
                  <a:gd name="T66" fmla="*/ 2478 w 2555"/>
                  <a:gd name="T67" fmla="*/ 838 h 4505"/>
                  <a:gd name="T68" fmla="*/ 2429 w 2555"/>
                  <a:gd name="T69" fmla="*/ 724 h 4505"/>
                  <a:gd name="T70" fmla="*/ 2371 w 2555"/>
                  <a:gd name="T71" fmla="*/ 615 h 4505"/>
                  <a:gd name="T72" fmla="*/ 2302 w 2555"/>
                  <a:gd name="T73" fmla="*/ 513 h 4505"/>
                  <a:gd name="T74" fmla="*/ 2223 w 2555"/>
                  <a:gd name="T75" fmla="*/ 418 h 4505"/>
                  <a:gd name="T76" fmla="*/ 2136 w 2555"/>
                  <a:gd name="T77" fmla="*/ 332 h 4505"/>
                  <a:gd name="T78" fmla="*/ 2041 w 2555"/>
                  <a:gd name="T79" fmla="*/ 254 h 4505"/>
                  <a:gd name="T80" fmla="*/ 1940 w 2555"/>
                  <a:gd name="T81" fmla="*/ 185 h 4505"/>
                  <a:gd name="T82" fmla="*/ 1831 w 2555"/>
                  <a:gd name="T83" fmla="*/ 126 h 4505"/>
                  <a:gd name="T84" fmla="*/ 1717 w 2555"/>
                  <a:gd name="T85" fmla="*/ 78 h 4505"/>
                  <a:gd name="T86" fmla="*/ 1597 w 2555"/>
                  <a:gd name="T87" fmla="*/ 40 h 4505"/>
                  <a:gd name="T88" fmla="*/ 1472 w 2555"/>
                  <a:gd name="T89" fmla="*/ 14 h 4505"/>
                  <a:gd name="T90" fmla="*/ 1343 w 2555"/>
                  <a:gd name="T91" fmla="*/ 1 h 4505"/>
                  <a:gd name="T92" fmla="*/ 1277 w 2555"/>
                  <a:gd name="T93" fmla="*/ 0 h 4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5" h="4505">
                    <a:moveTo>
                      <a:pt x="1277" y="0"/>
                    </a:moveTo>
                    <a:lnTo>
                      <a:pt x="1212" y="1"/>
                    </a:lnTo>
                    <a:lnTo>
                      <a:pt x="1082" y="14"/>
                    </a:lnTo>
                    <a:lnTo>
                      <a:pt x="958" y="40"/>
                    </a:lnTo>
                    <a:lnTo>
                      <a:pt x="837" y="78"/>
                    </a:lnTo>
                    <a:lnTo>
                      <a:pt x="723" y="126"/>
                    </a:lnTo>
                    <a:lnTo>
                      <a:pt x="614" y="185"/>
                    </a:lnTo>
                    <a:lnTo>
                      <a:pt x="512" y="254"/>
                    </a:lnTo>
                    <a:lnTo>
                      <a:pt x="417" y="332"/>
                    </a:lnTo>
                    <a:lnTo>
                      <a:pt x="330" y="418"/>
                    </a:lnTo>
                    <a:lnTo>
                      <a:pt x="253" y="513"/>
                    </a:lnTo>
                    <a:lnTo>
                      <a:pt x="184" y="615"/>
                    </a:lnTo>
                    <a:lnTo>
                      <a:pt x="126" y="724"/>
                    </a:lnTo>
                    <a:lnTo>
                      <a:pt x="76" y="838"/>
                    </a:lnTo>
                    <a:lnTo>
                      <a:pt x="39" y="959"/>
                    </a:lnTo>
                    <a:lnTo>
                      <a:pt x="14" y="1083"/>
                    </a:lnTo>
                    <a:lnTo>
                      <a:pt x="1" y="1212"/>
                    </a:lnTo>
                    <a:lnTo>
                      <a:pt x="0" y="1278"/>
                    </a:lnTo>
                    <a:lnTo>
                      <a:pt x="1" y="1336"/>
                    </a:lnTo>
                    <a:lnTo>
                      <a:pt x="14" y="1463"/>
                    </a:lnTo>
                    <a:lnTo>
                      <a:pt x="40" y="1594"/>
                    </a:lnTo>
                    <a:lnTo>
                      <a:pt x="75" y="1716"/>
                    </a:lnTo>
                    <a:lnTo>
                      <a:pt x="97" y="1768"/>
                    </a:lnTo>
                    <a:lnTo>
                      <a:pt x="1277" y="4505"/>
                    </a:lnTo>
                    <a:lnTo>
                      <a:pt x="2463" y="1755"/>
                    </a:lnTo>
                    <a:lnTo>
                      <a:pt x="2482" y="1707"/>
                    </a:lnTo>
                    <a:lnTo>
                      <a:pt x="2516" y="1590"/>
                    </a:lnTo>
                    <a:lnTo>
                      <a:pt x="2540" y="1463"/>
                    </a:lnTo>
                    <a:lnTo>
                      <a:pt x="2553" y="1336"/>
                    </a:lnTo>
                    <a:lnTo>
                      <a:pt x="2555" y="1278"/>
                    </a:lnTo>
                    <a:lnTo>
                      <a:pt x="2553" y="1212"/>
                    </a:lnTo>
                    <a:lnTo>
                      <a:pt x="2540" y="1083"/>
                    </a:lnTo>
                    <a:lnTo>
                      <a:pt x="2514" y="959"/>
                    </a:lnTo>
                    <a:lnTo>
                      <a:pt x="2478" y="838"/>
                    </a:lnTo>
                    <a:lnTo>
                      <a:pt x="2429" y="724"/>
                    </a:lnTo>
                    <a:lnTo>
                      <a:pt x="2371" y="615"/>
                    </a:lnTo>
                    <a:lnTo>
                      <a:pt x="2302" y="513"/>
                    </a:lnTo>
                    <a:lnTo>
                      <a:pt x="2223" y="418"/>
                    </a:lnTo>
                    <a:lnTo>
                      <a:pt x="2136" y="332"/>
                    </a:lnTo>
                    <a:lnTo>
                      <a:pt x="2041" y="254"/>
                    </a:lnTo>
                    <a:lnTo>
                      <a:pt x="1940" y="185"/>
                    </a:lnTo>
                    <a:lnTo>
                      <a:pt x="1831" y="126"/>
                    </a:lnTo>
                    <a:lnTo>
                      <a:pt x="1717" y="78"/>
                    </a:lnTo>
                    <a:lnTo>
                      <a:pt x="1597" y="40"/>
                    </a:lnTo>
                    <a:lnTo>
                      <a:pt x="1472" y="14"/>
                    </a:lnTo>
                    <a:lnTo>
                      <a:pt x="1343" y="1"/>
                    </a:lnTo>
                    <a:lnTo>
                      <a:pt x="1277" y="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999">
                <a:extLst>
                  <a:ext uri="{FF2B5EF4-FFF2-40B4-BE49-F238E27FC236}">
                    <a16:creationId xmlns:a16="http://schemas.microsoft.com/office/drawing/2014/main" id="{9520AAE2-E099-3F4C-B6A7-3BD7A888C896}"/>
                  </a:ext>
                </a:extLst>
              </p:cNvPr>
              <p:cNvSpPr>
                <a:spLocks/>
              </p:cNvSpPr>
              <p:nvPr/>
            </p:nvSpPr>
            <p:spPr bwMode="auto">
              <a:xfrm>
                <a:off x="1775520" y="4118768"/>
                <a:ext cx="506413" cy="1789113"/>
              </a:xfrm>
              <a:custGeom>
                <a:avLst/>
                <a:gdLst>
                  <a:gd name="T0" fmla="*/ 0 w 1278"/>
                  <a:gd name="T1" fmla="*/ 0 h 4505"/>
                  <a:gd name="T2" fmla="*/ 0 w 1278"/>
                  <a:gd name="T3" fmla="*/ 0 h 4505"/>
                  <a:gd name="T4" fmla="*/ 0 w 1278"/>
                  <a:gd name="T5" fmla="*/ 4505 h 4505"/>
                  <a:gd name="T6" fmla="*/ 1186 w 1278"/>
                  <a:gd name="T7" fmla="*/ 1755 h 4505"/>
                  <a:gd name="T8" fmla="*/ 1205 w 1278"/>
                  <a:gd name="T9" fmla="*/ 1707 h 4505"/>
                  <a:gd name="T10" fmla="*/ 1239 w 1278"/>
                  <a:gd name="T11" fmla="*/ 1590 h 4505"/>
                  <a:gd name="T12" fmla="*/ 1263 w 1278"/>
                  <a:gd name="T13" fmla="*/ 1463 h 4505"/>
                  <a:gd name="T14" fmla="*/ 1276 w 1278"/>
                  <a:gd name="T15" fmla="*/ 1336 h 4505"/>
                  <a:gd name="T16" fmla="*/ 1278 w 1278"/>
                  <a:gd name="T17" fmla="*/ 1278 h 4505"/>
                  <a:gd name="T18" fmla="*/ 1276 w 1278"/>
                  <a:gd name="T19" fmla="*/ 1212 h 4505"/>
                  <a:gd name="T20" fmla="*/ 1263 w 1278"/>
                  <a:gd name="T21" fmla="*/ 1083 h 4505"/>
                  <a:gd name="T22" fmla="*/ 1237 w 1278"/>
                  <a:gd name="T23" fmla="*/ 959 h 4505"/>
                  <a:gd name="T24" fmla="*/ 1201 w 1278"/>
                  <a:gd name="T25" fmla="*/ 838 h 4505"/>
                  <a:gd name="T26" fmla="*/ 1152 w 1278"/>
                  <a:gd name="T27" fmla="*/ 724 h 4505"/>
                  <a:gd name="T28" fmla="*/ 1094 w 1278"/>
                  <a:gd name="T29" fmla="*/ 615 h 4505"/>
                  <a:gd name="T30" fmla="*/ 1025 w 1278"/>
                  <a:gd name="T31" fmla="*/ 513 h 4505"/>
                  <a:gd name="T32" fmla="*/ 946 w 1278"/>
                  <a:gd name="T33" fmla="*/ 418 h 4505"/>
                  <a:gd name="T34" fmla="*/ 859 w 1278"/>
                  <a:gd name="T35" fmla="*/ 332 h 4505"/>
                  <a:gd name="T36" fmla="*/ 764 w 1278"/>
                  <a:gd name="T37" fmla="*/ 254 h 4505"/>
                  <a:gd name="T38" fmla="*/ 663 w 1278"/>
                  <a:gd name="T39" fmla="*/ 185 h 4505"/>
                  <a:gd name="T40" fmla="*/ 554 w 1278"/>
                  <a:gd name="T41" fmla="*/ 126 h 4505"/>
                  <a:gd name="T42" fmla="*/ 440 w 1278"/>
                  <a:gd name="T43" fmla="*/ 78 h 4505"/>
                  <a:gd name="T44" fmla="*/ 320 w 1278"/>
                  <a:gd name="T45" fmla="*/ 40 h 4505"/>
                  <a:gd name="T46" fmla="*/ 195 w 1278"/>
                  <a:gd name="T47" fmla="*/ 14 h 4505"/>
                  <a:gd name="T48" fmla="*/ 66 w 1278"/>
                  <a:gd name="T49" fmla="*/ 1 h 4505"/>
                  <a:gd name="T50" fmla="*/ 0 w 1278"/>
                  <a:gd name="T51" fmla="*/ 0 h 4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8" h="4505">
                    <a:moveTo>
                      <a:pt x="0" y="0"/>
                    </a:moveTo>
                    <a:lnTo>
                      <a:pt x="0" y="0"/>
                    </a:lnTo>
                    <a:lnTo>
                      <a:pt x="0" y="4505"/>
                    </a:lnTo>
                    <a:lnTo>
                      <a:pt x="1186" y="1755"/>
                    </a:lnTo>
                    <a:lnTo>
                      <a:pt x="1205" y="1707"/>
                    </a:lnTo>
                    <a:lnTo>
                      <a:pt x="1239" y="1590"/>
                    </a:lnTo>
                    <a:lnTo>
                      <a:pt x="1263" y="1463"/>
                    </a:lnTo>
                    <a:lnTo>
                      <a:pt x="1276" y="1336"/>
                    </a:lnTo>
                    <a:lnTo>
                      <a:pt x="1278" y="1278"/>
                    </a:lnTo>
                    <a:lnTo>
                      <a:pt x="1276" y="1212"/>
                    </a:lnTo>
                    <a:lnTo>
                      <a:pt x="1263" y="1083"/>
                    </a:lnTo>
                    <a:lnTo>
                      <a:pt x="1237" y="959"/>
                    </a:lnTo>
                    <a:lnTo>
                      <a:pt x="1201" y="838"/>
                    </a:lnTo>
                    <a:lnTo>
                      <a:pt x="1152" y="724"/>
                    </a:lnTo>
                    <a:lnTo>
                      <a:pt x="1094" y="615"/>
                    </a:lnTo>
                    <a:lnTo>
                      <a:pt x="1025" y="513"/>
                    </a:lnTo>
                    <a:lnTo>
                      <a:pt x="946" y="418"/>
                    </a:lnTo>
                    <a:lnTo>
                      <a:pt x="859" y="332"/>
                    </a:lnTo>
                    <a:lnTo>
                      <a:pt x="764" y="254"/>
                    </a:lnTo>
                    <a:lnTo>
                      <a:pt x="663" y="185"/>
                    </a:lnTo>
                    <a:lnTo>
                      <a:pt x="554" y="126"/>
                    </a:lnTo>
                    <a:lnTo>
                      <a:pt x="440" y="78"/>
                    </a:lnTo>
                    <a:lnTo>
                      <a:pt x="320" y="40"/>
                    </a:lnTo>
                    <a:lnTo>
                      <a:pt x="195" y="14"/>
                    </a:lnTo>
                    <a:lnTo>
                      <a:pt x="66" y="1"/>
                    </a:lnTo>
                    <a:lnTo>
                      <a:pt x="0" y="0"/>
                    </a:lnTo>
                    <a:close/>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82" name="Oval 91">
              <a:extLst>
                <a:ext uri="{FF2B5EF4-FFF2-40B4-BE49-F238E27FC236}">
                  <a16:creationId xmlns:a16="http://schemas.microsoft.com/office/drawing/2014/main" id="{B477E1BB-4C10-064F-AA84-D95FD7866284}"/>
                </a:ext>
              </a:extLst>
            </p:cNvPr>
            <p:cNvSpPr/>
            <p:nvPr/>
          </p:nvSpPr>
          <p:spPr>
            <a:xfrm>
              <a:off x="1416643" y="1939084"/>
              <a:ext cx="717535" cy="717535"/>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B0F0"/>
                  </a:solidFill>
                  <a:latin typeface="FontAwesome" pitchFamily="2" charset="0"/>
                </a:rPr>
                <a:t>16</a:t>
              </a:r>
            </a:p>
          </p:txBody>
        </p:sp>
      </p:grpSp>
      <p:sp>
        <p:nvSpPr>
          <p:cNvPr id="190" name="Oval 99">
            <a:extLst>
              <a:ext uri="{FF2B5EF4-FFF2-40B4-BE49-F238E27FC236}">
                <a16:creationId xmlns:a16="http://schemas.microsoft.com/office/drawing/2014/main" id="{D6A1F40A-36B4-3C4D-9B98-59A126D0586E}"/>
              </a:ext>
            </a:extLst>
          </p:cNvPr>
          <p:cNvSpPr/>
          <p:nvPr/>
        </p:nvSpPr>
        <p:spPr>
          <a:xfrm>
            <a:off x="8109220" y="3598982"/>
            <a:ext cx="118872" cy="118872"/>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126">
            <a:extLst>
              <a:ext uri="{FF2B5EF4-FFF2-40B4-BE49-F238E27FC236}">
                <a16:creationId xmlns:a16="http://schemas.microsoft.com/office/drawing/2014/main" id="{131CED39-FD79-9B41-99B5-B6DF80AEFB33}"/>
              </a:ext>
            </a:extLst>
          </p:cNvPr>
          <p:cNvSpPr txBox="1"/>
          <p:nvPr/>
        </p:nvSpPr>
        <p:spPr>
          <a:xfrm>
            <a:off x="158342" y="3742967"/>
            <a:ext cx="3623188" cy="1785104"/>
          </a:xfrm>
          <a:prstGeom prst="rect">
            <a:avLst/>
          </a:prstGeom>
          <a:noFill/>
        </p:spPr>
        <p:txBody>
          <a:bodyPr wrap="square" rtlCol="0">
            <a:spAutoFit/>
          </a:bodyPr>
          <a:lstStyle/>
          <a:p>
            <a:pPr algn="ctr"/>
            <a:r>
              <a:rPr lang="en-US"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Docentes y Directivos docentes</a:t>
            </a:r>
          </a:p>
          <a:p>
            <a:pPr algn="ctr"/>
            <a:endParaRPr lang="en-US" sz="12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s-CO" sz="1600" dirty="0">
                <a:latin typeface="Work Sans Thin" pitchFamily="2" charset="77"/>
              </a:rPr>
              <a:t>Preparación  metodologías y escenarios flexibles de aprendizaje,  y planes de estudio que permitan el desarrollo de mecanismos de aprendizajes en casa, en el marco de la emergencia </a:t>
            </a:r>
            <a:endParaRPr lang="en-US" sz="1600" dirty="0">
              <a:solidFill>
                <a:schemeClr val="bg1">
                  <a:lumMod val="65000"/>
                </a:schemeClr>
              </a:solidFill>
              <a:latin typeface="Work Sans Thin" pitchFamily="2" charset="77"/>
              <a:ea typeface="Open Sans" panose="020B0606030504020204" pitchFamily="34" charset="0"/>
              <a:cs typeface="Open Sans" panose="020B0606030504020204" pitchFamily="34" charset="0"/>
            </a:endParaRPr>
          </a:p>
        </p:txBody>
      </p:sp>
      <p:sp>
        <p:nvSpPr>
          <p:cNvPr id="228" name="Oval 88">
            <a:extLst>
              <a:ext uri="{FF2B5EF4-FFF2-40B4-BE49-F238E27FC236}">
                <a16:creationId xmlns:a16="http://schemas.microsoft.com/office/drawing/2014/main" id="{FA8CD700-DD11-214A-BE50-797852236191}"/>
              </a:ext>
            </a:extLst>
          </p:cNvPr>
          <p:cNvSpPr/>
          <p:nvPr/>
        </p:nvSpPr>
        <p:spPr>
          <a:xfrm>
            <a:off x="3510547" y="3595431"/>
            <a:ext cx="118872" cy="118872"/>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Conector recto 233">
            <a:extLst>
              <a:ext uri="{FF2B5EF4-FFF2-40B4-BE49-F238E27FC236}">
                <a16:creationId xmlns:a16="http://schemas.microsoft.com/office/drawing/2014/main" id="{8E76513F-5AE7-BA4A-88CC-C0F8C89C1F1C}"/>
              </a:ext>
            </a:extLst>
          </p:cNvPr>
          <p:cNvCxnSpPr>
            <a:cxnSpLocks/>
          </p:cNvCxnSpPr>
          <p:nvPr/>
        </p:nvCxnSpPr>
        <p:spPr>
          <a:xfrm>
            <a:off x="276131" y="5586584"/>
            <a:ext cx="7034797" cy="871"/>
          </a:xfrm>
          <a:prstGeom prst="line">
            <a:avLst/>
          </a:prstGeom>
          <a:ln w="34925">
            <a:solidFill>
              <a:schemeClr val="bg1">
                <a:lumMod val="7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36" name="Rectángulo 235">
            <a:extLst>
              <a:ext uri="{FF2B5EF4-FFF2-40B4-BE49-F238E27FC236}">
                <a16:creationId xmlns:a16="http://schemas.microsoft.com/office/drawing/2014/main" id="{A5615BAA-23F4-A34B-AED3-863CC96243F6}"/>
              </a:ext>
            </a:extLst>
          </p:cNvPr>
          <p:cNvSpPr/>
          <p:nvPr/>
        </p:nvSpPr>
        <p:spPr>
          <a:xfrm>
            <a:off x="4182468" y="3996141"/>
            <a:ext cx="3128460" cy="923330"/>
          </a:xfrm>
          <a:prstGeom prst="rect">
            <a:avLst/>
          </a:prstGeom>
        </p:spPr>
        <p:txBody>
          <a:bodyPr wrap="square">
            <a:spAutoFit/>
          </a:bodyPr>
          <a:lstStyle/>
          <a:p>
            <a:pPr algn="ctr"/>
            <a:r>
              <a:rPr lang="en-US"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Docentes y Directivos Docentes</a:t>
            </a:r>
          </a:p>
          <a:p>
            <a:pPr algn="ctr"/>
            <a:endParaRPr lang="es-CO" dirty="0"/>
          </a:p>
        </p:txBody>
      </p:sp>
      <p:sp>
        <p:nvSpPr>
          <p:cNvPr id="259" name="Rectangle 105">
            <a:extLst>
              <a:ext uri="{FF2B5EF4-FFF2-40B4-BE49-F238E27FC236}">
                <a16:creationId xmlns:a16="http://schemas.microsoft.com/office/drawing/2014/main" id="{3C9FC609-D237-164B-A1B7-6FD65298764D}"/>
              </a:ext>
            </a:extLst>
          </p:cNvPr>
          <p:cNvSpPr/>
          <p:nvPr/>
        </p:nvSpPr>
        <p:spPr>
          <a:xfrm>
            <a:off x="7183261" y="2071217"/>
            <a:ext cx="1768796" cy="369332"/>
          </a:xfrm>
          <a:prstGeom prst="rect">
            <a:avLst/>
          </a:prstGeom>
        </p:spPr>
        <p:txBody>
          <a:bodyPr wrap="square" anchor="ctr">
            <a:spAutoFit/>
          </a:bodyPr>
          <a:lstStyle/>
          <a:p>
            <a:pPr lvl="0" algn="ctr"/>
            <a:r>
              <a:rPr lang="en-US" b="1" dirty="0">
                <a:solidFill>
                  <a:srgbClr val="00B050"/>
                </a:solidFill>
                <a:latin typeface="Work Sans Medium"/>
                <a:ea typeface="Open Sans" panose="020B0606030504020204" pitchFamily="34" charset="0"/>
                <a:cs typeface="Open Sans" panose="020B0606030504020204" pitchFamily="34" charset="0"/>
              </a:rPr>
              <a:t>Abril </a:t>
            </a:r>
            <a:endParaRPr lang="en-US" b="1" dirty="0">
              <a:solidFill>
                <a:srgbClr val="00B050"/>
              </a:solidFill>
              <a:latin typeface="Work Sans Medium"/>
            </a:endParaRPr>
          </a:p>
        </p:txBody>
      </p:sp>
      <p:sp>
        <p:nvSpPr>
          <p:cNvPr id="261" name="Rectángulo 260">
            <a:extLst>
              <a:ext uri="{FF2B5EF4-FFF2-40B4-BE49-F238E27FC236}">
                <a16:creationId xmlns:a16="http://schemas.microsoft.com/office/drawing/2014/main" id="{9AE4789C-A296-574D-8985-307815C81D63}"/>
              </a:ext>
            </a:extLst>
          </p:cNvPr>
          <p:cNvSpPr/>
          <p:nvPr/>
        </p:nvSpPr>
        <p:spPr>
          <a:xfrm>
            <a:off x="6921628" y="1395409"/>
            <a:ext cx="6096000" cy="400110"/>
          </a:xfrm>
          <a:prstGeom prst="rect">
            <a:avLst/>
          </a:prstGeom>
        </p:spPr>
        <p:txBody>
          <a:bodyPr>
            <a:spAutoFit/>
          </a:bodyPr>
          <a:lstStyle/>
          <a:p>
            <a:pPr algn="ctr"/>
            <a:r>
              <a:rPr lang="en-US" sz="2000" b="1" dirty="0">
                <a:solidFill>
                  <a:srgbClr val="2D3E50"/>
                </a:solidFill>
                <a:latin typeface="Work Sans Medium"/>
              </a:rPr>
              <a:t>Continuación Trabajo Académico</a:t>
            </a:r>
          </a:p>
        </p:txBody>
      </p:sp>
      <p:sp>
        <p:nvSpPr>
          <p:cNvPr id="262" name="Rectángulo 261">
            <a:extLst>
              <a:ext uri="{FF2B5EF4-FFF2-40B4-BE49-F238E27FC236}">
                <a16:creationId xmlns:a16="http://schemas.microsoft.com/office/drawing/2014/main" id="{A9DDD7FF-69B1-4E41-99AF-F69577DBD77F}"/>
              </a:ext>
            </a:extLst>
          </p:cNvPr>
          <p:cNvSpPr/>
          <p:nvPr/>
        </p:nvSpPr>
        <p:spPr>
          <a:xfrm>
            <a:off x="2698698" y="3703302"/>
            <a:ext cx="6096000" cy="400110"/>
          </a:xfrm>
          <a:prstGeom prst="rect">
            <a:avLst/>
          </a:prstGeom>
        </p:spPr>
        <p:txBody>
          <a:bodyPr>
            <a:spAutoFit/>
          </a:bodyPr>
          <a:lstStyle/>
          <a:p>
            <a:pPr algn="ctr"/>
            <a:r>
              <a:rPr lang="en-US" sz="2000" b="1" dirty="0">
                <a:solidFill>
                  <a:srgbClr val="2D3E50"/>
                </a:solidFill>
                <a:latin typeface="Open Sans" panose="020B0606030504020204" pitchFamily="34" charset="0"/>
                <a:ea typeface="Open Sans" panose="020B0606030504020204" pitchFamily="34" charset="0"/>
                <a:cs typeface="Open Sans" panose="020B0606030504020204" pitchFamily="34" charset="0"/>
              </a:rPr>
              <a:t>Vacaciones</a:t>
            </a:r>
          </a:p>
        </p:txBody>
      </p:sp>
      <p:sp>
        <p:nvSpPr>
          <p:cNvPr id="263" name="Rectángulo 262">
            <a:extLst>
              <a:ext uri="{FF2B5EF4-FFF2-40B4-BE49-F238E27FC236}">
                <a16:creationId xmlns:a16="http://schemas.microsoft.com/office/drawing/2014/main" id="{72F7DE2D-CDC7-484B-86F3-3939C958B522}"/>
              </a:ext>
            </a:extLst>
          </p:cNvPr>
          <p:cNvSpPr/>
          <p:nvPr/>
        </p:nvSpPr>
        <p:spPr>
          <a:xfrm>
            <a:off x="7784022" y="3870677"/>
            <a:ext cx="4232733" cy="2057102"/>
          </a:xfrm>
          <a:prstGeom prst="rect">
            <a:avLst/>
          </a:prstGeom>
        </p:spPr>
        <p:txBody>
          <a:bodyPr wrap="square">
            <a:spAutoFit/>
          </a:bodyPr>
          <a:lstStyle/>
          <a:p>
            <a:pPr lvl="0" algn="just">
              <a:lnSpc>
                <a:spcPct val="115000"/>
              </a:lnSpc>
              <a:spcAft>
                <a:spcPts val="0"/>
              </a:spcAft>
              <a:buSzPts val="1100"/>
            </a:pPr>
            <a:r>
              <a:rPr lang="es-CO" sz="1400" dirty="0">
                <a:latin typeface="Work Sans Light" pitchFamily="2" charset="77"/>
                <a:ea typeface="Calibri" panose="020F0502020204030204" pitchFamily="34" charset="0"/>
                <a:cs typeface="Times New Roman" panose="02020603050405020304" pitchFamily="18" charset="0"/>
              </a:rPr>
              <a:t>Teniendo en cuenta la evolución epidemiológica, el Ministerio de Educación determinará la forma como se dará continuidad al calendario académico teniendo como premisa fundamental la protección de los derechos de los niños, niñas y adolescentes del país, así como de toda la comunidad educativa.</a:t>
            </a:r>
          </a:p>
        </p:txBody>
      </p:sp>
      <p:sp>
        <p:nvSpPr>
          <p:cNvPr id="264" name="Rectángulo 263">
            <a:extLst>
              <a:ext uri="{FF2B5EF4-FFF2-40B4-BE49-F238E27FC236}">
                <a16:creationId xmlns:a16="http://schemas.microsoft.com/office/drawing/2014/main" id="{A5ED9574-BA8F-544A-A2EC-175E45A3E057}"/>
              </a:ext>
            </a:extLst>
          </p:cNvPr>
          <p:cNvSpPr/>
          <p:nvPr/>
        </p:nvSpPr>
        <p:spPr>
          <a:xfrm>
            <a:off x="582774" y="1395191"/>
            <a:ext cx="2719398" cy="400110"/>
          </a:xfrm>
          <a:prstGeom prst="rect">
            <a:avLst/>
          </a:prstGeom>
        </p:spPr>
        <p:txBody>
          <a:bodyPr wrap="none">
            <a:spAutoFit/>
          </a:bodyPr>
          <a:lstStyle/>
          <a:p>
            <a:pPr algn="ctr"/>
            <a:r>
              <a:rPr lang="en-US" sz="2000" b="1" dirty="0">
                <a:solidFill>
                  <a:srgbClr val="2D3E50"/>
                </a:solidFill>
                <a:latin typeface="Work Sans Medium"/>
                <a:ea typeface="Open Sans" panose="020B0606030504020204" pitchFamily="34" charset="0"/>
                <a:cs typeface="Open Sans" panose="020B0606030504020204" pitchFamily="34" charset="0"/>
              </a:rPr>
              <a:t>Desarrollo Institucional </a:t>
            </a:r>
          </a:p>
        </p:txBody>
      </p:sp>
      <p:pic>
        <p:nvPicPr>
          <p:cNvPr id="266" name="Imagen 265">
            <a:extLst>
              <a:ext uri="{FF2B5EF4-FFF2-40B4-BE49-F238E27FC236}">
                <a16:creationId xmlns:a16="http://schemas.microsoft.com/office/drawing/2014/main" id="{BBCAAEA8-E974-A040-AC03-27B4E8FFFB4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274974" y="6311099"/>
            <a:ext cx="2874980" cy="546901"/>
          </a:xfrm>
          <a:prstGeom prst="rect">
            <a:avLst/>
          </a:prstGeom>
        </p:spPr>
      </p:pic>
      <p:sp>
        <p:nvSpPr>
          <p:cNvPr id="267" name="TextBox 127">
            <a:extLst>
              <a:ext uri="{FF2B5EF4-FFF2-40B4-BE49-F238E27FC236}">
                <a16:creationId xmlns:a16="http://schemas.microsoft.com/office/drawing/2014/main" id="{EA98EC41-22ED-7845-B6CB-07E14B933DE5}"/>
              </a:ext>
            </a:extLst>
          </p:cNvPr>
          <p:cNvSpPr txBox="1"/>
          <p:nvPr/>
        </p:nvSpPr>
        <p:spPr>
          <a:xfrm>
            <a:off x="982134" y="5806853"/>
            <a:ext cx="5444803" cy="830997"/>
          </a:xfrm>
          <a:prstGeom prst="rect">
            <a:avLst/>
          </a:prstGeom>
          <a:noFill/>
        </p:spPr>
        <p:txBody>
          <a:bodyPr wrap="square" rtlCol="0">
            <a:spAutoFit/>
          </a:bodyPr>
          <a:lstStyle/>
          <a:p>
            <a:pPr algn="ctr"/>
            <a:r>
              <a:rPr lang="en-US" sz="4800" dirty="0">
                <a:solidFill>
                  <a:schemeClr val="accent1">
                    <a:lumMod val="75000"/>
                  </a:schemeClr>
                </a:solidFill>
                <a:latin typeface="Work Sans Medium"/>
                <a:ea typeface="Open Sans" panose="020B0606030504020204" pitchFamily="34" charset="0"/>
                <a:cs typeface="Open Sans" panose="020B0606030504020204" pitchFamily="34" charset="0"/>
              </a:rPr>
              <a:t>Receso Estudiantil</a:t>
            </a:r>
          </a:p>
        </p:txBody>
      </p:sp>
      <p:cxnSp>
        <p:nvCxnSpPr>
          <p:cNvPr id="270" name="Conector recto 269">
            <a:extLst>
              <a:ext uri="{FF2B5EF4-FFF2-40B4-BE49-F238E27FC236}">
                <a16:creationId xmlns:a16="http://schemas.microsoft.com/office/drawing/2014/main" id="{540D021D-D334-7949-8E03-CB2A18B3FAE2}"/>
              </a:ext>
            </a:extLst>
          </p:cNvPr>
          <p:cNvCxnSpPr>
            <a:cxnSpLocks/>
          </p:cNvCxnSpPr>
          <p:nvPr/>
        </p:nvCxnSpPr>
        <p:spPr>
          <a:xfrm flipH="1">
            <a:off x="7715992" y="1523995"/>
            <a:ext cx="6864" cy="5310628"/>
          </a:xfrm>
          <a:prstGeom prst="line">
            <a:avLst/>
          </a:prstGeom>
          <a:ln w="3175">
            <a:solidFill>
              <a:srgbClr val="FF1081"/>
            </a:solidFill>
            <a:prstDash val="dash"/>
          </a:ln>
        </p:spPr>
        <p:style>
          <a:lnRef idx="1">
            <a:schemeClr val="accent1"/>
          </a:lnRef>
          <a:fillRef idx="0">
            <a:schemeClr val="accent1"/>
          </a:fillRef>
          <a:effectRef idx="0">
            <a:schemeClr val="accent1"/>
          </a:effectRef>
          <a:fontRef idx="minor">
            <a:schemeClr val="tx1"/>
          </a:fontRef>
        </p:style>
      </p:cxnSp>
      <p:sp>
        <p:nvSpPr>
          <p:cNvPr id="273" name="Rectángulo 272">
            <a:extLst>
              <a:ext uri="{FF2B5EF4-FFF2-40B4-BE49-F238E27FC236}">
                <a16:creationId xmlns:a16="http://schemas.microsoft.com/office/drawing/2014/main" id="{344B5F3E-DA10-624C-9A07-53B70262D5A5}"/>
              </a:ext>
            </a:extLst>
          </p:cNvPr>
          <p:cNvSpPr/>
          <p:nvPr/>
        </p:nvSpPr>
        <p:spPr>
          <a:xfrm>
            <a:off x="-15766" y="2958"/>
            <a:ext cx="6136295" cy="738664"/>
          </a:xfrm>
          <a:prstGeom prst="rect">
            <a:avLst/>
          </a:prstGeom>
          <a:solidFill>
            <a:srgbClr val="0070C0"/>
          </a:solidFill>
        </p:spPr>
        <p:txBody>
          <a:bodyPr wrap="square">
            <a:spAutoFit/>
          </a:bodyPr>
          <a:lstStyle/>
          <a:p>
            <a:r>
              <a:rPr lang="es-ES" sz="2400" dirty="0">
                <a:solidFill>
                  <a:schemeClr val="bg1"/>
                </a:solidFill>
                <a:latin typeface="Work Sans Thin" pitchFamily="2" charset="77"/>
              </a:rPr>
              <a:t>3. Ajustes al calendario académico </a:t>
            </a:r>
          </a:p>
          <a:p>
            <a:r>
              <a:rPr lang="es-ES" dirty="0">
                <a:solidFill>
                  <a:schemeClr val="bg1"/>
                </a:solidFill>
                <a:latin typeface="Work Sans Thin" pitchFamily="2" charset="77"/>
              </a:rPr>
              <a:t>Educación preescolar, básica y media</a:t>
            </a:r>
            <a:endParaRPr lang="es-ES" sz="2000" dirty="0">
              <a:solidFill>
                <a:schemeClr val="bg1"/>
              </a:solidFill>
              <a:latin typeface="Work Sans Thin" pitchFamily="2" charset="77"/>
            </a:endParaRPr>
          </a:p>
        </p:txBody>
      </p:sp>
      <p:grpSp>
        <p:nvGrpSpPr>
          <p:cNvPr id="38" name="Group 21">
            <a:extLst>
              <a:ext uri="{FF2B5EF4-FFF2-40B4-BE49-F238E27FC236}">
                <a16:creationId xmlns:a16="http://schemas.microsoft.com/office/drawing/2014/main" id="{A96E96C5-20F6-EF4F-A142-490E4BD797DF}"/>
              </a:ext>
            </a:extLst>
          </p:cNvPr>
          <p:cNvGrpSpPr/>
          <p:nvPr/>
        </p:nvGrpSpPr>
        <p:grpSpPr>
          <a:xfrm>
            <a:off x="3222520" y="2412684"/>
            <a:ext cx="695100" cy="1166737"/>
            <a:chOff x="1338834" y="1859905"/>
            <a:chExt cx="873373" cy="1542777"/>
          </a:xfrm>
        </p:grpSpPr>
        <p:grpSp>
          <p:nvGrpSpPr>
            <p:cNvPr id="39" name="Group 90">
              <a:extLst>
                <a:ext uri="{FF2B5EF4-FFF2-40B4-BE49-F238E27FC236}">
                  <a16:creationId xmlns:a16="http://schemas.microsoft.com/office/drawing/2014/main" id="{48BCCAB5-3BCE-BF46-A9E4-6B9CBDF94DD3}"/>
                </a:ext>
              </a:extLst>
            </p:cNvPr>
            <p:cNvGrpSpPr/>
            <p:nvPr/>
          </p:nvGrpSpPr>
          <p:grpSpPr>
            <a:xfrm>
              <a:off x="1338834" y="1859905"/>
              <a:ext cx="873373" cy="1542777"/>
              <a:chOff x="1269108" y="4118768"/>
              <a:chExt cx="1012825" cy="1789113"/>
            </a:xfrm>
          </p:grpSpPr>
          <p:sp>
            <p:nvSpPr>
              <p:cNvPr id="41" name="Freeform 998">
                <a:extLst>
                  <a:ext uri="{FF2B5EF4-FFF2-40B4-BE49-F238E27FC236}">
                    <a16:creationId xmlns:a16="http://schemas.microsoft.com/office/drawing/2014/main" id="{62AAD20B-CB7B-A543-AC2B-52C8DD3C8A19}"/>
                  </a:ext>
                </a:extLst>
              </p:cNvPr>
              <p:cNvSpPr>
                <a:spLocks/>
              </p:cNvSpPr>
              <p:nvPr/>
            </p:nvSpPr>
            <p:spPr bwMode="auto">
              <a:xfrm>
                <a:off x="1269108" y="4118768"/>
                <a:ext cx="1012825" cy="1789113"/>
              </a:xfrm>
              <a:custGeom>
                <a:avLst/>
                <a:gdLst>
                  <a:gd name="T0" fmla="*/ 1277 w 2555"/>
                  <a:gd name="T1" fmla="*/ 0 h 4505"/>
                  <a:gd name="T2" fmla="*/ 1212 w 2555"/>
                  <a:gd name="T3" fmla="*/ 1 h 4505"/>
                  <a:gd name="T4" fmla="*/ 1082 w 2555"/>
                  <a:gd name="T5" fmla="*/ 14 h 4505"/>
                  <a:gd name="T6" fmla="*/ 958 w 2555"/>
                  <a:gd name="T7" fmla="*/ 40 h 4505"/>
                  <a:gd name="T8" fmla="*/ 837 w 2555"/>
                  <a:gd name="T9" fmla="*/ 78 h 4505"/>
                  <a:gd name="T10" fmla="*/ 723 w 2555"/>
                  <a:gd name="T11" fmla="*/ 126 h 4505"/>
                  <a:gd name="T12" fmla="*/ 614 w 2555"/>
                  <a:gd name="T13" fmla="*/ 185 h 4505"/>
                  <a:gd name="T14" fmla="*/ 512 w 2555"/>
                  <a:gd name="T15" fmla="*/ 254 h 4505"/>
                  <a:gd name="T16" fmla="*/ 417 w 2555"/>
                  <a:gd name="T17" fmla="*/ 332 h 4505"/>
                  <a:gd name="T18" fmla="*/ 330 w 2555"/>
                  <a:gd name="T19" fmla="*/ 418 h 4505"/>
                  <a:gd name="T20" fmla="*/ 253 w 2555"/>
                  <a:gd name="T21" fmla="*/ 513 h 4505"/>
                  <a:gd name="T22" fmla="*/ 184 w 2555"/>
                  <a:gd name="T23" fmla="*/ 615 h 4505"/>
                  <a:gd name="T24" fmla="*/ 126 w 2555"/>
                  <a:gd name="T25" fmla="*/ 724 h 4505"/>
                  <a:gd name="T26" fmla="*/ 76 w 2555"/>
                  <a:gd name="T27" fmla="*/ 838 h 4505"/>
                  <a:gd name="T28" fmla="*/ 39 w 2555"/>
                  <a:gd name="T29" fmla="*/ 959 h 4505"/>
                  <a:gd name="T30" fmla="*/ 14 w 2555"/>
                  <a:gd name="T31" fmla="*/ 1083 h 4505"/>
                  <a:gd name="T32" fmla="*/ 1 w 2555"/>
                  <a:gd name="T33" fmla="*/ 1212 h 4505"/>
                  <a:gd name="T34" fmla="*/ 0 w 2555"/>
                  <a:gd name="T35" fmla="*/ 1278 h 4505"/>
                  <a:gd name="T36" fmla="*/ 1 w 2555"/>
                  <a:gd name="T37" fmla="*/ 1336 h 4505"/>
                  <a:gd name="T38" fmla="*/ 14 w 2555"/>
                  <a:gd name="T39" fmla="*/ 1463 h 4505"/>
                  <a:gd name="T40" fmla="*/ 40 w 2555"/>
                  <a:gd name="T41" fmla="*/ 1594 h 4505"/>
                  <a:gd name="T42" fmla="*/ 75 w 2555"/>
                  <a:gd name="T43" fmla="*/ 1716 h 4505"/>
                  <a:gd name="T44" fmla="*/ 97 w 2555"/>
                  <a:gd name="T45" fmla="*/ 1768 h 4505"/>
                  <a:gd name="T46" fmla="*/ 1277 w 2555"/>
                  <a:gd name="T47" fmla="*/ 4505 h 4505"/>
                  <a:gd name="T48" fmla="*/ 2463 w 2555"/>
                  <a:gd name="T49" fmla="*/ 1755 h 4505"/>
                  <a:gd name="T50" fmla="*/ 2482 w 2555"/>
                  <a:gd name="T51" fmla="*/ 1707 h 4505"/>
                  <a:gd name="T52" fmla="*/ 2516 w 2555"/>
                  <a:gd name="T53" fmla="*/ 1590 h 4505"/>
                  <a:gd name="T54" fmla="*/ 2540 w 2555"/>
                  <a:gd name="T55" fmla="*/ 1463 h 4505"/>
                  <a:gd name="T56" fmla="*/ 2553 w 2555"/>
                  <a:gd name="T57" fmla="*/ 1336 h 4505"/>
                  <a:gd name="T58" fmla="*/ 2555 w 2555"/>
                  <a:gd name="T59" fmla="*/ 1278 h 4505"/>
                  <a:gd name="T60" fmla="*/ 2553 w 2555"/>
                  <a:gd name="T61" fmla="*/ 1212 h 4505"/>
                  <a:gd name="T62" fmla="*/ 2540 w 2555"/>
                  <a:gd name="T63" fmla="*/ 1083 h 4505"/>
                  <a:gd name="T64" fmla="*/ 2514 w 2555"/>
                  <a:gd name="T65" fmla="*/ 959 h 4505"/>
                  <a:gd name="T66" fmla="*/ 2478 w 2555"/>
                  <a:gd name="T67" fmla="*/ 838 h 4505"/>
                  <a:gd name="T68" fmla="*/ 2429 w 2555"/>
                  <a:gd name="T69" fmla="*/ 724 h 4505"/>
                  <a:gd name="T70" fmla="*/ 2371 w 2555"/>
                  <a:gd name="T71" fmla="*/ 615 h 4505"/>
                  <a:gd name="T72" fmla="*/ 2302 w 2555"/>
                  <a:gd name="T73" fmla="*/ 513 h 4505"/>
                  <a:gd name="T74" fmla="*/ 2223 w 2555"/>
                  <a:gd name="T75" fmla="*/ 418 h 4505"/>
                  <a:gd name="T76" fmla="*/ 2136 w 2555"/>
                  <a:gd name="T77" fmla="*/ 332 h 4505"/>
                  <a:gd name="T78" fmla="*/ 2041 w 2555"/>
                  <a:gd name="T79" fmla="*/ 254 h 4505"/>
                  <a:gd name="T80" fmla="*/ 1940 w 2555"/>
                  <a:gd name="T81" fmla="*/ 185 h 4505"/>
                  <a:gd name="T82" fmla="*/ 1831 w 2555"/>
                  <a:gd name="T83" fmla="*/ 126 h 4505"/>
                  <a:gd name="T84" fmla="*/ 1717 w 2555"/>
                  <a:gd name="T85" fmla="*/ 78 h 4505"/>
                  <a:gd name="T86" fmla="*/ 1597 w 2555"/>
                  <a:gd name="T87" fmla="*/ 40 h 4505"/>
                  <a:gd name="T88" fmla="*/ 1472 w 2555"/>
                  <a:gd name="T89" fmla="*/ 14 h 4505"/>
                  <a:gd name="T90" fmla="*/ 1343 w 2555"/>
                  <a:gd name="T91" fmla="*/ 1 h 4505"/>
                  <a:gd name="T92" fmla="*/ 1277 w 2555"/>
                  <a:gd name="T93" fmla="*/ 0 h 4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5" h="4505">
                    <a:moveTo>
                      <a:pt x="1277" y="0"/>
                    </a:moveTo>
                    <a:lnTo>
                      <a:pt x="1212" y="1"/>
                    </a:lnTo>
                    <a:lnTo>
                      <a:pt x="1082" y="14"/>
                    </a:lnTo>
                    <a:lnTo>
                      <a:pt x="958" y="40"/>
                    </a:lnTo>
                    <a:lnTo>
                      <a:pt x="837" y="78"/>
                    </a:lnTo>
                    <a:lnTo>
                      <a:pt x="723" y="126"/>
                    </a:lnTo>
                    <a:lnTo>
                      <a:pt x="614" y="185"/>
                    </a:lnTo>
                    <a:lnTo>
                      <a:pt x="512" y="254"/>
                    </a:lnTo>
                    <a:lnTo>
                      <a:pt x="417" y="332"/>
                    </a:lnTo>
                    <a:lnTo>
                      <a:pt x="330" y="418"/>
                    </a:lnTo>
                    <a:lnTo>
                      <a:pt x="253" y="513"/>
                    </a:lnTo>
                    <a:lnTo>
                      <a:pt x="184" y="615"/>
                    </a:lnTo>
                    <a:lnTo>
                      <a:pt x="126" y="724"/>
                    </a:lnTo>
                    <a:lnTo>
                      <a:pt x="76" y="838"/>
                    </a:lnTo>
                    <a:lnTo>
                      <a:pt x="39" y="959"/>
                    </a:lnTo>
                    <a:lnTo>
                      <a:pt x="14" y="1083"/>
                    </a:lnTo>
                    <a:lnTo>
                      <a:pt x="1" y="1212"/>
                    </a:lnTo>
                    <a:lnTo>
                      <a:pt x="0" y="1278"/>
                    </a:lnTo>
                    <a:lnTo>
                      <a:pt x="1" y="1336"/>
                    </a:lnTo>
                    <a:lnTo>
                      <a:pt x="14" y="1463"/>
                    </a:lnTo>
                    <a:lnTo>
                      <a:pt x="40" y="1594"/>
                    </a:lnTo>
                    <a:lnTo>
                      <a:pt x="75" y="1716"/>
                    </a:lnTo>
                    <a:lnTo>
                      <a:pt x="97" y="1768"/>
                    </a:lnTo>
                    <a:lnTo>
                      <a:pt x="1277" y="4505"/>
                    </a:lnTo>
                    <a:lnTo>
                      <a:pt x="2463" y="1755"/>
                    </a:lnTo>
                    <a:lnTo>
                      <a:pt x="2482" y="1707"/>
                    </a:lnTo>
                    <a:lnTo>
                      <a:pt x="2516" y="1590"/>
                    </a:lnTo>
                    <a:lnTo>
                      <a:pt x="2540" y="1463"/>
                    </a:lnTo>
                    <a:lnTo>
                      <a:pt x="2553" y="1336"/>
                    </a:lnTo>
                    <a:lnTo>
                      <a:pt x="2555" y="1278"/>
                    </a:lnTo>
                    <a:lnTo>
                      <a:pt x="2553" y="1212"/>
                    </a:lnTo>
                    <a:lnTo>
                      <a:pt x="2540" y="1083"/>
                    </a:lnTo>
                    <a:lnTo>
                      <a:pt x="2514" y="959"/>
                    </a:lnTo>
                    <a:lnTo>
                      <a:pt x="2478" y="838"/>
                    </a:lnTo>
                    <a:lnTo>
                      <a:pt x="2429" y="724"/>
                    </a:lnTo>
                    <a:lnTo>
                      <a:pt x="2371" y="615"/>
                    </a:lnTo>
                    <a:lnTo>
                      <a:pt x="2302" y="513"/>
                    </a:lnTo>
                    <a:lnTo>
                      <a:pt x="2223" y="418"/>
                    </a:lnTo>
                    <a:lnTo>
                      <a:pt x="2136" y="332"/>
                    </a:lnTo>
                    <a:lnTo>
                      <a:pt x="2041" y="254"/>
                    </a:lnTo>
                    <a:lnTo>
                      <a:pt x="1940" y="185"/>
                    </a:lnTo>
                    <a:lnTo>
                      <a:pt x="1831" y="126"/>
                    </a:lnTo>
                    <a:lnTo>
                      <a:pt x="1717" y="78"/>
                    </a:lnTo>
                    <a:lnTo>
                      <a:pt x="1597" y="40"/>
                    </a:lnTo>
                    <a:lnTo>
                      <a:pt x="1472" y="14"/>
                    </a:lnTo>
                    <a:lnTo>
                      <a:pt x="1343" y="1"/>
                    </a:lnTo>
                    <a:lnTo>
                      <a:pt x="1277" y="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999">
                <a:extLst>
                  <a:ext uri="{FF2B5EF4-FFF2-40B4-BE49-F238E27FC236}">
                    <a16:creationId xmlns:a16="http://schemas.microsoft.com/office/drawing/2014/main" id="{14EB0348-2439-9744-80CC-11B97C3ABADA}"/>
                  </a:ext>
                </a:extLst>
              </p:cNvPr>
              <p:cNvSpPr>
                <a:spLocks/>
              </p:cNvSpPr>
              <p:nvPr/>
            </p:nvSpPr>
            <p:spPr bwMode="auto">
              <a:xfrm>
                <a:off x="1775520" y="4118768"/>
                <a:ext cx="506413" cy="1789113"/>
              </a:xfrm>
              <a:custGeom>
                <a:avLst/>
                <a:gdLst>
                  <a:gd name="T0" fmla="*/ 0 w 1278"/>
                  <a:gd name="T1" fmla="*/ 0 h 4505"/>
                  <a:gd name="T2" fmla="*/ 0 w 1278"/>
                  <a:gd name="T3" fmla="*/ 0 h 4505"/>
                  <a:gd name="T4" fmla="*/ 0 w 1278"/>
                  <a:gd name="T5" fmla="*/ 4505 h 4505"/>
                  <a:gd name="T6" fmla="*/ 1186 w 1278"/>
                  <a:gd name="T7" fmla="*/ 1755 h 4505"/>
                  <a:gd name="T8" fmla="*/ 1205 w 1278"/>
                  <a:gd name="T9" fmla="*/ 1707 h 4505"/>
                  <a:gd name="T10" fmla="*/ 1239 w 1278"/>
                  <a:gd name="T11" fmla="*/ 1590 h 4505"/>
                  <a:gd name="T12" fmla="*/ 1263 w 1278"/>
                  <a:gd name="T13" fmla="*/ 1463 h 4505"/>
                  <a:gd name="T14" fmla="*/ 1276 w 1278"/>
                  <a:gd name="T15" fmla="*/ 1336 h 4505"/>
                  <a:gd name="T16" fmla="*/ 1278 w 1278"/>
                  <a:gd name="T17" fmla="*/ 1278 h 4505"/>
                  <a:gd name="T18" fmla="*/ 1276 w 1278"/>
                  <a:gd name="T19" fmla="*/ 1212 h 4505"/>
                  <a:gd name="T20" fmla="*/ 1263 w 1278"/>
                  <a:gd name="T21" fmla="*/ 1083 h 4505"/>
                  <a:gd name="T22" fmla="*/ 1237 w 1278"/>
                  <a:gd name="T23" fmla="*/ 959 h 4505"/>
                  <a:gd name="T24" fmla="*/ 1201 w 1278"/>
                  <a:gd name="T25" fmla="*/ 838 h 4505"/>
                  <a:gd name="T26" fmla="*/ 1152 w 1278"/>
                  <a:gd name="T27" fmla="*/ 724 h 4505"/>
                  <a:gd name="T28" fmla="*/ 1094 w 1278"/>
                  <a:gd name="T29" fmla="*/ 615 h 4505"/>
                  <a:gd name="T30" fmla="*/ 1025 w 1278"/>
                  <a:gd name="T31" fmla="*/ 513 h 4505"/>
                  <a:gd name="T32" fmla="*/ 946 w 1278"/>
                  <a:gd name="T33" fmla="*/ 418 h 4505"/>
                  <a:gd name="T34" fmla="*/ 859 w 1278"/>
                  <a:gd name="T35" fmla="*/ 332 h 4505"/>
                  <a:gd name="T36" fmla="*/ 764 w 1278"/>
                  <a:gd name="T37" fmla="*/ 254 h 4505"/>
                  <a:gd name="T38" fmla="*/ 663 w 1278"/>
                  <a:gd name="T39" fmla="*/ 185 h 4505"/>
                  <a:gd name="T40" fmla="*/ 554 w 1278"/>
                  <a:gd name="T41" fmla="*/ 126 h 4505"/>
                  <a:gd name="T42" fmla="*/ 440 w 1278"/>
                  <a:gd name="T43" fmla="*/ 78 h 4505"/>
                  <a:gd name="T44" fmla="*/ 320 w 1278"/>
                  <a:gd name="T45" fmla="*/ 40 h 4505"/>
                  <a:gd name="T46" fmla="*/ 195 w 1278"/>
                  <a:gd name="T47" fmla="*/ 14 h 4505"/>
                  <a:gd name="T48" fmla="*/ 66 w 1278"/>
                  <a:gd name="T49" fmla="*/ 1 h 4505"/>
                  <a:gd name="T50" fmla="*/ 0 w 1278"/>
                  <a:gd name="T51" fmla="*/ 0 h 4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8" h="4505">
                    <a:moveTo>
                      <a:pt x="0" y="0"/>
                    </a:moveTo>
                    <a:lnTo>
                      <a:pt x="0" y="0"/>
                    </a:lnTo>
                    <a:lnTo>
                      <a:pt x="0" y="4505"/>
                    </a:lnTo>
                    <a:lnTo>
                      <a:pt x="1186" y="1755"/>
                    </a:lnTo>
                    <a:lnTo>
                      <a:pt x="1205" y="1707"/>
                    </a:lnTo>
                    <a:lnTo>
                      <a:pt x="1239" y="1590"/>
                    </a:lnTo>
                    <a:lnTo>
                      <a:pt x="1263" y="1463"/>
                    </a:lnTo>
                    <a:lnTo>
                      <a:pt x="1276" y="1336"/>
                    </a:lnTo>
                    <a:lnTo>
                      <a:pt x="1278" y="1278"/>
                    </a:lnTo>
                    <a:lnTo>
                      <a:pt x="1276" y="1212"/>
                    </a:lnTo>
                    <a:lnTo>
                      <a:pt x="1263" y="1083"/>
                    </a:lnTo>
                    <a:lnTo>
                      <a:pt x="1237" y="959"/>
                    </a:lnTo>
                    <a:lnTo>
                      <a:pt x="1201" y="838"/>
                    </a:lnTo>
                    <a:lnTo>
                      <a:pt x="1152" y="724"/>
                    </a:lnTo>
                    <a:lnTo>
                      <a:pt x="1094" y="615"/>
                    </a:lnTo>
                    <a:lnTo>
                      <a:pt x="1025" y="513"/>
                    </a:lnTo>
                    <a:lnTo>
                      <a:pt x="946" y="418"/>
                    </a:lnTo>
                    <a:lnTo>
                      <a:pt x="859" y="332"/>
                    </a:lnTo>
                    <a:lnTo>
                      <a:pt x="764" y="254"/>
                    </a:lnTo>
                    <a:lnTo>
                      <a:pt x="663" y="185"/>
                    </a:lnTo>
                    <a:lnTo>
                      <a:pt x="554" y="126"/>
                    </a:lnTo>
                    <a:lnTo>
                      <a:pt x="440" y="78"/>
                    </a:lnTo>
                    <a:lnTo>
                      <a:pt x="320" y="40"/>
                    </a:lnTo>
                    <a:lnTo>
                      <a:pt x="195" y="14"/>
                    </a:lnTo>
                    <a:lnTo>
                      <a:pt x="66" y="1"/>
                    </a:lnTo>
                    <a:lnTo>
                      <a:pt x="0" y="0"/>
                    </a:lnTo>
                    <a:close/>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0" name="Oval 91">
              <a:extLst>
                <a:ext uri="{FF2B5EF4-FFF2-40B4-BE49-F238E27FC236}">
                  <a16:creationId xmlns:a16="http://schemas.microsoft.com/office/drawing/2014/main" id="{A9148668-7079-7B47-93C3-175AC0687AB3}"/>
                </a:ext>
              </a:extLst>
            </p:cNvPr>
            <p:cNvSpPr/>
            <p:nvPr/>
          </p:nvSpPr>
          <p:spPr>
            <a:xfrm>
              <a:off x="1416643" y="1939084"/>
              <a:ext cx="717535" cy="717535"/>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B0F0"/>
                  </a:solidFill>
                  <a:latin typeface="FontAwesome" pitchFamily="2" charset="0"/>
                </a:rPr>
                <a:t>27</a:t>
              </a:r>
            </a:p>
          </p:txBody>
        </p:sp>
      </p:grpSp>
      <p:grpSp>
        <p:nvGrpSpPr>
          <p:cNvPr id="43" name="Group 21">
            <a:extLst>
              <a:ext uri="{FF2B5EF4-FFF2-40B4-BE49-F238E27FC236}">
                <a16:creationId xmlns:a16="http://schemas.microsoft.com/office/drawing/2014/main" id="{72B26391-23E1-014D-B630-D8F3DD3A85CA}"/>
              </a:ext>
            </a:extLst>
          </p:cNvPr>
          <p:cNvGrpSpPr/>
          <p:nvPr/>
        </p:nvGrpSpPr>
        <p:grpSpPr>
          <a:xfrm>
            <a:off x="4016189" y="2439845"/>
            <a:ext cx="695100" cy="1166737"/>
            <a:chOff x="1338834" y="1859905"/>
            <a:chExt cx="873373" cy="1542777"/>
          </a:xfrm>
        </p:grpSpPr>
        <p:grpSp>
          <p:nvGrpSpPr>
            <p:cNvPr id="44" name="Group 90">
              <a:extLst>
                <a:ext uri="{FF2B5EF4-FFF2-40B4-BE49-F238E27FC236}">
                  <a16:creationId xmlns:a16="http://schemas.microsoft.com/office/drawing/2014/main" id="{3AFEAD33-E0F6-F848-9DAB-BD69E99FD3A7}"/>
                </a:ext>
              </a:extLst>
            </p:cNvPr>
            <p:cNvGrpSpPr/>
            <p:nvPr/>
          </p:nvGrpSpPr>
          <p:grpSpPr>
            <a:xfrm>
              <a:off x="1338834" y="1859905"/>
              <a:ext cx="873373" cy="1542777"/>
              <a:chOff x="1269108" y="4118768"/>
              <a:chExt cx="1012825" cy="1789113"/>
            </a:xfrm>
          </p:grpSpPr>
          <p:sp>
            <p:nvSpPr>
              <p:cNvPr id="46" name="Freeform 998">
                <a:extLst>
                  <a:ext uri="{FF2B5EF4-FFF2-40B4-BE49-F238E27FC236}">
                    <a16:creationId xmlns:a16="http://schemas.microsoft.com/office/drawing/2014/main" id="{12456694-C687-0147-90BB-C46EEDD69661}"/>
                  </a:ext>
                </a:extLst>
              </p:cNvPr>
              <p:cNvSpPr>
                <a:spLocks/>
              </p:cNvSpPr>
              <p:nvPr/>
            </p:nvSpPr>
            <p:spPr bwMode="auto">
              <a:xfrm>
                <a:off x="1269108" y="4118768"/>
                <a:ext cx="1012825" cy="1789113"/>
              </a:xfrm>
              <a:custGeom>
                <a:avLst/>
                <a:gdLst>
                  <a:gd name="T0" fmla="*/ 1277 w 2555"/>
                  <a:gd name="T1" fmla="*/ 0 h 4505"/>
                  <a:gd name="T2" fmla="*/ 1212 w 2555"/>
                  <a:gd name="T3" fmla="*/ 1 h 4505"/>
                  <a:gd name="T4" fmla="*/ 1082 w 2555"/>
                  <a:gd name="T5" fmla="*/ 14 h 4505"/>
                  <a:gd name="T6" fmla="*/ 958 w 2555"/>
                  <a:gd name="T7" fmla="*/ 40 h 4505"/>
                  <a:gd name="T8" fmla="*/ 837 w 2555"/>
                  <a:gd name="T9" fmla="*/ 78 h 4505"/>
                  <a:gd name="T10" fmla="*/ 723 w 2555"/>
                  <a:gd name="T11" fmla="*/ 126 h 4505"/>
                  <a:gd name="T12" fmla="*/ 614 w 2555"/>
                  <a:gd name="T13" fmla="*/ 185 h 4505"/>
                  <a:gd name="T14" fmla="*/ 512 w 2555"/>
                  <a:gd name="T15" fmla="*/ 254 h 4505"/>
                  <a:gd name="T16" fmla="*/ 417 w 2555"/>
                  <a:gd name="T17" fmla="*/ 332 h 4505"/>
                  <a:gd name="T18" fmla="*/ 330 w 2555"/>
                  <a:gd name="T19" fmla="*/ 418 h 4505"/>
                  <a:gd name="T20" fmla="*/ 253 w 2555"/>
                  <a:gd name="T21" fmla="*/ 513 h 4505"/>
                  <a:gd name="T22" fmla="*/ 184 w 2555"/>
                  <a:gd name="T23" fmla="*/ 615 h 4505"/>
                  <a:gd name="T24" fmla="*/ 126 w 2555"/>
                  <a:gd name="T25" fmla="*/ 724 h 4505"/>
                  <a:gd name="T26" fmla="*/ 76 w 2555"/>
                  <a:gd name="T27" fmla="*/ 838 h 4505"/>
                  <a:gd name="T28" fmla="*/ 39 w 2555"/>
                  <a:gd name="T29" fmla="*/ 959 h 4505"/>
                  <a:gd name="T30" fmla="*/ 14 w 2555"/>
                  <a:gd name="T31" fmla="*/ 1083 h 4505"/>
                  <a:gd name="T32" fmla="*/ 1 w 2555"/>
                  <a:gd name="T33" fmla="*/ 1212 h 4505"/>
                  <a:gd name="T34" fmla="*/ 0 w 2555"/>
                  <a:gd name="T35" fmla="*/ 1278 h 4505"/>
                  <a:gd name="T36" fmla="*/ 1 w 2555"/>
                  <a:gd name="T37" fmla="*/ 1336 h 4505"/>
                  <a:gd name="T38" fmla="*/ 14 w 2555"/>
                  <a:gd name="T39" fmla="*/ 1463 h 4505"/>
                  <a:gd name="T40" fmla="*/ 40 w 2555"/>
                  <a:gd name="T41" fmla="*/ 1594 h 4505"/>
                  <a:gd name="T42" fmla="*/ 75 w 2555"/>
                  <a:gd name="T43" fmla="*/ 1716 h 4505"/>
                  <a:gd name="T44" fmla="*/ 97 w 2555"/>
                  <a:gd name="T45" fmla="*/ 1768 h 4505"/>
                  <a:gd name="T46" fmla="*/ 1277 w 2555"/>
                  <a:gd name="T47" fmla="*/ 4505 h 4505"/>
                  <a:gd name="T48" fmla="*/ 2463 w 2555"/>
                  <a:gd name="T49" fmla="*/ 1755 h 4505"/>
                  <a:gd name="T50" fmla="*/ 2482 w 2555"/>
                  <a:gd name="T51" fmla="*/ 1707 h 4505"/>
                  <a:gd name="T52" fmla="*/ 2516 w 2555"/>
                  <a:gd name="T53" fmla="*/ 1590 h 4505"/>
                  <a:gd name="T54" fmla="*/ 2540 w 2555"/>
                  <a:gd name="T55" fmla="*/ 1463 h 4505"/>
                  <a:gd name="T56" fmla="*/ 2553 w 2555"/>
                  <a:gd name="T57" fmla="*/ 1336 h 4505"/>
                  <a:gd name="T58" fmla="*/ 2555 w 2555"/>
                  <a:gd name="T59" fmla="*/ 1278 h 4505"/>
                  <a:gd name="T60" fmla="*/ 2553 w 2555"/>
                  <a:gd name="T61" fmla="*/ 1212 h 4505"/>
                  <a:gd name="T62" fmla="*/ 2540 w 2555"/>
                  <a:gd name="T63" fmla="*/ 1083 h 4505"/>
                  <a:gd name="T64" fmla="*/ 2514 w 2555"/>
                  <a:gd name="T65" fmla="*/ 959 h 4505"/>
                  <a:gd name="T66" fmla="*/ 2478 w 2555"/>
                  <a:gd name="T67" fmla="*/ 838 h 4505"/>
                  <a:gd name="T68" fmla="*/ 2429 w 2555"/>
                  <a:gd name="T69" fmla="*/ 724 h 4505"/>
                  <a:gd name="T70" fmla="*/ 2371 w 2555"/>
                  <a:gd name="T71" fmla="*/ 615 h 4505"/>
                  <a:gd name="T72" fmla="*/ 2302 w 2555"/>
                  <a:gd name="T73" fmla="*/ 513 h 4505"/>
                  <a:gd name="T74" fmla="*/ 2223 w 2555"/>
                  <a:gd name="T75" fmla="*/ 418 h 4505"/>
                  <a:gd name="T76" fmla="*/ 2136 w 2555"/>
                  <a:gd name="T77" fmla="*/ 332 h 4505"/>
                  <a:gd name="T78" fmla="*/ 2041 w 2555"/>
                  <a:gd name="T79" fmla="*/ 254 h 4505"/>
                  <a:gd name="T80" fmla="*/ 1940 w 2555"/>
                  <a:gd name="T81" fmla="*/ 185 h 4505"/>
                  <a:gd name="T82" fmla="*/ 1831 w 2555"/>
                  <a:gd name="T83" fmla="*/ 126 h 4505"/>
                  <a:gd name="T84" fmla="*/ 1717 w 2555"/>
                  <a:gd name="T85" fmla="*/ 78 h 4505"/>
                  <a:gd name="T86" fmla="*/ 1597 w 2555"/>
                  <a:gd name="T87" fmla="*/ 40 h 4505"/>
                  <a:gd name="T88" fmla="*/ 1472 w 2555"/>
                  <a:gd name="T89" fmla="*/ 14 h 4505"/>
                  <a:gd name="T90" fmla="*/ 1343 w 2555"/>
                  <a:gd name="T91" fmla="*/ 1 h 4505"/>
                  <a:gd name="T92" fmla="*/ 1277 w 2555"/>
                  <a:gd name="T93" fmla="*/ 0 h 4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5" h="4505">
                    <a:moveTo>
                      <a:pt x="1277" y="0"/>
                    </a:moveTo>
                    <a:lnTo>
                      <a:pt x="1212" y="1"/>
                    </a:lnTo>
                    <a:lnTo>
                      <a:pt x="1082" y="14"/>
                    </a:lnTo>
                    <a:lnTo>
                      <a:pt x="958" y="40"/>
                    </a:lnTo>
                    <a:lnTo>
                      <a:pt x="837" y="78"/>
                    </a:lnTo>
                    <a:lnTo>
                      <a:pt x="723" y="126"/>
                    </a:lnTo>
                    <a:lnTo>
                      <a:pt x="614" y="185"/>
                    </a:lnTo>
                    <a:lnTo>
                      <a:pt x="512" y="254"/>
                    </a:lnTo>
                    <a:lnTo>
                      <a:pt x="417" y="332"/>
                    </a:lnTo>
                    <a:lnTo>
                      <a:pt x="330" y="418"/>
                    </a:lnTo>
                    <a:lnTo>
                      <a:pt x="253" y="513"/>
                    </a:lnTo>
                    <a:lnTo>
                      <a:pt x="184" y="615"/>
                    </a:lnTo>
                    <a:lnTo>
                      <a:pt x="126" y="724"/>
                    </a:lnTo>
                    <a:lnTo>
                      <a:pt x="76" y="838"/>
                    </a:lnTo>
                    <a:lnTo>
                      <a:pt x="39" y="959"/>
                    </a:lnTo>
                    <a:lnTo>
                      <a:pt x="14" y="1083"/>
                    </a:lnTo>
                    <a:lnTo>
                      <a:pt x="1" y="1212"/>
                    </a:lnTo>
                    <a:lnTo>
                      <a:pt x="0" y="1278"/>
                    </a:lnTo>
                    <a:lnTo>
                      <a:pt x="1" y="1336"/>
                    </a:lnTo>
                    <a:lnTo>
                      <a:pt x="14" y="1463"/>
                    </a:lnTo>
                    <a:lnTo>
                      <a:pt x="40" y="1594"/>
                    </a:lnTo>
                    <a:lnTo>
                      <a:pt x="75" y="1716"/>
                    </a:lnTo>
                    <a:lnTo>
                      <a:pt x="97" y="1768"/>
                    </a:lnTo>
                    <a:lnTo>
                      <a:pt x="1277" y="4505"/>
                    </a:lnTo>
                    <a:lnTo>
                      <a:pt x="2463" y="1755"/>
                    </a:lnTo>
                    <a:lnTo>
                      <a:pt x="2482" y="1707"/>
                    </a:lnTo>
                    <a:lnTo>
                      <a:pt x="2516" y="1590"/>
                    </a:lnTo>
                    <a:lnTo>
                      <a:pt x="2540" y="1463"/>
                    </a:lnTo>
                    <a:lnTo>
                      <a:pt x="2553" y="1336"/>
                    </a:lnTo>
                    <a:lnTo>
                      <a:pt x="2555" y="1278"/>
                    </a:lnTo>
                    <a:lnTo>
                      <a:pt x="2553" y="1212"/>
                    </a:lnTo>
                    <a:lnTo>
                      <a:pt x="2540" y="1083"/>
                    </a:lnTo>
                    <a:lnTo>
                      <a:pt x="2514" y="959"/>
                    </a:lnTo>
                    <a:lnTo>
                      <a:pt x="2478" y="838"/>
                    </a:lnTo>
                    <a:lnTo>
                      <a:pt x="2429" y="724"/>
                    </a:lnTo>
                    <a:lnTo>
                      <a:pt x="2371" y="615"/>
                    </a:lnTo>
                    <a:lnTo>
                      <a:pt x="2302" y="513"/>
                    </a:lnTo>
                    <a:lnTo>
                      <a:pt x="2223" y="418"/>
                    </a:lnTo>
                    <a:lnTo>
                      <a:pt x="2136" y="332"/>
                    </a:lnTo>
                    <a:lnTo>
                      <a:pt x="2041" y="254"/>
                    </a:lnTo>
                    <a:lnTo>
                      <a:pt x="1940" y="185"/>
                    </a:lnTo>
                    <a:lnTo>
                      <a:pt x="1831" y="126"/>
                    </a:lnTo>
                    <a:lnTo>
                      <a:pt x="1717" y="78"/>
                    </a:lnTo>
                    <a:lnTo>
                      <a:pt x="1597" y="40"/>
                    </a:lnTo>
                    <a:lnTo>
                      <a:pt x="1472" y="14"/>
                    </a:lnTo>
                    <a:lnTo>
                      <a:pt x="1343" y="1"/>
                    </a:lnTo>
                    <a:lnTo>
                      <a:pt x="1277" y="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999">
                <a:extLst>
                  <a:ext uri="{FF2B5EF4-FFF2-40B4-BE49-F238E27FC236}">
                    <a16:creationId xmlns:a16="http://schemas.microsoft.com/office/drawing/2014/main" id="{9D902381-3D75-E043-AE82-5B4EF019EBCF}"/>
                  </a:ext>
                </a:extLst>
              </p:cNvPr>
              <p:cNvSpPr>
                <a:spLocks/>
              </p:cNvSpPr>
              <p:nvPr/>
            </p:nvSpPr>
            <p:spPr bwMode="auto">
              <a:xfrm>
                <a:off x="1775520" y="4118768"/>
                <a:ext cx="506413" cy="1789113"/>
              </a:xfrm>
              <a:custGeom>
                <a:avLst/>
                <a:gdLst>
                  <a:gd name="T0" fmla="*/ 0 w 1278"/>
                  <a:gd name="T1" fmla="*/ 0 h 4505"/>
                  <a:gd name="T2" fmla="*/ 0 w 1278"/>
                  <a:gd name="T3" fmla="*/ 0 h 4505"/>
                  <a:gd name="T4" fmla="*/ 0 w 1278"/>
                  <a:gd name="T5" fmla="*/ 4505 h 4505"/>
                  <a:gd name="T6" fmla="*/ 1186 w 1278"/>
                  <a:gd name="T7" fmla="*/ 1755 h 4505"/>
                  <a:gd name="T8" fmla="*/ 1205 w 1278"/>
                  <a:gd name="T9" fmla="*/ 1707 h 4505"/>
                  <a:gd name="T10" fmla="*/ 1239 w 1278"/>
                  <a:gd name="T11" fmla="*/ 1590 h 4505"/>
                  <a:gd name="T12" fmla="*/ 1263 w 1278"/>
                  <a:gd name="T13" fmla="*/ 1463 h 4505"/>
                  <a:gd name="T14" fmla="*/ 1276 w 1278"/>
                  <a:gd name="T15" fmla="*/ 1336 h 4505"/>
                  <a:gd name="T16" fmla="*/ 1278 w 1278"/>
                  <a:gd name="T17" fmla="*/ 1278 h 4505"/>
                  <a:gd name="T18" fmla="*/ 1276 w 1278"/>
                  <a:gd name="T19" fmla="*/ 1212 h 4505"/>
                  <a:gd name="T20" fmla="*/ 1263 w 1278"/>
                  <a:gd name="T21" fmla="*/ 1083 h 4505"/>
                  <a:gd name="T22" fmla="*/ 1237 w 1278"/>
                  <a:gd name="T23" fmla="*/ 959 h 4505"/>
                  <a:gd name="T24" fmla="*/ 1201 w 1278"/>
                  <a:gd name="T25" fmla="*/ 838 h 4505"/>
                  <a:gd name="T26" fmla="*/ 1152 w 1278"/>
                  <a:gd name="T27" fmla="*/ 724 h 4505"/>
                  <a:gd name="T28" fmla="*/ 1094 w 1278"/>
                  <a:gd name="T29" fmla="*/ 615 h 4505"/>
                  <a:gd name="T30" fmla="*/ 1025 w 1278"/>
                  <a:gd name="T31" fmla="*/ 513 h 4505"/>
                  <a:gd name="T32" fmla="*/ 946 w 1278"/>
                  <a:gd name="T33" fmla="*/ 418 h 4505"/>
                  <a:gd name="T34" fmla="*/ 859 w 1278"/>
                  <a:gd name="T35" fmla="*/ 332 h 4505"/>
                  <a:gd name="T36" fmla="*/ 764 w 1278"/>
                  <a:gd name="T37" fmla="*/ 254 h 4505"/>
                  <a:gd name="T38" fmla="*/ 663 w 1278"/>
                  <a:gd name="T39" fmla="*/ 185 h 4505"/>
                  <a:gd name="T40" fmla="*/ 554 w 1278"/>
                  <a:gd name="T41" fmla="*/ 126 h 4505"/>
                  <a:gd name="T42" fmla="*/ 440 w 1278"/>
                  <a:gd name="T43" fmla="*/ 78 h 4505"/>
                  <a:gd name="T44" fmla="*/ 320 w 1278"/>
                  <a:gd name="T45" fmla="*/ 40 h 4505"/>
                  <a:gd name="T46" fmla="*/ 195 w 1278"/>
                  <a:gd name="T47" fmla="*/ 14 h 4505"/>
                  <a:gd name="T48" fmla="*/ 66 w 1278"/>
                  <a:gd name="T49" fmla="*/ 1 h 4505"/>
                  <a:gd name="T50" fmla="*/ 0 w 1278"/>
                  <a:gd name="T51" fmla="*/ 0 h 4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8" h="4505">
                    <a:moveTo>
                      <a:pt x="0" y="0"/>
                    </a:moveTo>
                    <a:lnTo>
                      <a:pt x="0" y="0"/>
                    </a:lnTo>
                    <a:lnTo>
                      <a:pt x="0" y="4505"/>
                    </a:lnTo>
                    <a:lnTo>
                      <a:pt x="1186" y="1755"/>
                    </a:lnTo>
                    <a:lnTo>
                      <a:pt x="1205" y="1707"/>
                    </a:lnTo>
                    <a:lnTo>
                      <a:pt x="1239" y="1590"/>
                    </a:lnTo>
                    <a:lnTo>
                      <a:pt x="1263" y="1463"/>
                    </a:lnTo>
                    <a:lnTo>
                      <a:pt x="1276" y="1336"/>
                    </a:lnTo>
                    <a:lnTo>
                      <a:pt x="1278" y="1278"/>
                    </a:lnTo>
                    <a:lnTo>
                      <a:pt x="1276" y="1212"/>
                    </a:lnTo>
                    <a:lnTo>
                      <a:pt x="1263" y="1083"/>
                    </a:lnTo>
                    <a:lnTo>
                      <a:pt x="1237" y="959"/>
                    </a:lnTo>
                    <a:lnTo>
                      <a:pt x="1201" y="838"/>
                    </a:lnTo>
                    <a:lnTo>
                      <a:pt x="1152" y="724"/>
                    </a:lnTo>
                    <a:lnTo>
                      <a:pt x="1094" y="615"/>
                    </a:lnTo>
                    <a:lnTo>
                      <a:pt x="1025" y="513"/>
                    </a:lnTo>
                    <a:lnTo>
                      <a:pt x="946" y="418"/>
                    </a:lnTo>
                    <a:lnTo>
                      <a:pt x="859" y="332"/>
                    </a:lnTo>
                    <a:lnTo>
                      <a:pt x="764" y="254"/>
                    </a:lnTo>
                    <a:lnTo>
                      <a:pt x="663" y="185"/>
                    </a:lnTo>
                    <a:lnTo>
                      <a:pt x="554" y="126"/>
                    </a:lnTo>
                    <a:lnTo>
                      <a:pt x="440" y="78"/>
                    </a:lnTo>
                    <a:lnTo>
                      <a:pt x="320" y="40"/>
                    </a:lnTo>
                    <a:lnTo>
                      <a:pt x="195" y="14"/>
                    </a:lnTo>
                    <a:lnTo>
                      <a:pt x="66" y="1"/>
                    </a:lnTo>
                    <a:lnTo>
                      <a:pt x="0" y="0"/>
                    </a:lnTo>
                    <a:close/>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5" name="Oval 91">
              <a:extLst>
                <a:ext uri="{FF2B5EF4-FFF2-40B4-BE49-F238E27FC236}">
                  <a16:creationId xmlns:a16="http://schemas.microsoft.com/office/drawing/2014/main" id="{162BC0EC-C8FE-F046-8833-3372E4DB0079}"/>
                </a:ext>
              </a:extLst>
            </p:cNvPr>
            <p:cNvSpPr/>
            <p:nvPr/>
          </p:nvSpPr>
          <p:spPr>
            <a:xfrm>
              <a:off x="1416643" y="1939084"/>
              <a:ext cx="717535" cy="717535"/>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B0F0"/>
                  </a:solidFill>
                  <a:latin typeface="FontAwesome" pitchFamily="2" charset="0"/>
                </a:rPr>
                <a:t>30</a:t>
              </a:r>
            </a:p>
          </p:txBody>
        </p:sp>
      </p:grpSp>
      <p:sp>
        <p:nvSpPr>
          <p:cNvPr id="49" name="Oval 88">
            <a:extLst>
              <a:ext uri="{FF2B5EF4-FFF2-40B4-BE49-F238E27FC236}">
                <a16:creationId xmlns:a16="http://schemas.microsoft.com/office/drawing/2014/main" id="{713640FC-7401-CE49-BE97-9BED6D083439}"/>
              </a:ext>
            </a:extLst>
          </p:cNvPr>
          <p:cNvSpPr/>
          <p:nvPr/>
        </p:nvSpPr>
        <p:spPr>
          <a:xfrm>
            <a:off x="4292927" y="3609746"/>
            <a:ext cx="118872" cy="118872"/>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104">
            <a:extLst>
              <a:ext uri="{FF2B5EF4-FFF2-40B4-BE49-F238E27FC236}">
                <a16:creationId xmlns:a16="http://schemas.microsoft.com/office/drawing/2014/main" id="{3AE7BCAF-D668-7B4A-A91F-AA6215A07AA3}"/>
              </a:ext>
            </a:extLst>
          </p:cNvPr>
          <p:cNvSpPr/>
          <p:nvPr/>
        </p:nvSpPr>
        <p:spPr>
          <a:xfrm>
            <a:off x="-21608" y="2043454"/>
            <a:ext cx="3974454" cy="369332"/>
          </a:xfrm>
          <a:prstGeom prst="rect">
            <a:avLst/>
          </a:prstGeom>
        </p:spPr>
        <p:txBody>
          <a:bodyPr wrap="square" anchor="ctr">
            <a:spAutoFit/>
          </a:bodyPr>
          <a:lstStyle/>
          <a:p>
            <a:pPr algn="ctr"/>
            <a:r>
              <a:rPr lang="en-US" dirty="0">
                <a:solidFill>
                  <a:srgbClr val="FF1081"/>
                </a:solidFill>
                <a:latin typeface="Work Sans Medium"/>
              </a:rPr>
              <a:t>Marzo</a:t>
            </a:r>
          </a:p>
        </p:txBody>
      </p:sp>
      <p:sp>
        <p:nvSpPr>
          <p:cNvPr id="58" name="Oval 99">
            <a:extLst>
              <a:ext uri="{FF2B5EF4-FFF2-40B4-BE49-F238E27FC236}">
                <a16:creationId xmlns:a16="http://schemas.microsoft.com/office/drawing/2014/main" id="{0238EBDC-00B7-E14C-ADC7-D5DA53A2E7CB}"/>
              </a:ext>
            </a:extLst>
          </p:cNvPr>
          <p:cNvSpPr/>
          <p:nvPr/>
        </p:nvSpPr>
        <p:spPr>
          <a:xfrm>
            <a:off x="7243020" y="3597142"/>
            <a:ext cx="118872" cy="118872"/>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14">
            <a:extLst>
              <a:ext uri="{FF2B5EF4-FFF2-40B4-BE49-F238E27FC236}">
                <a16:creationId xmlns:a16="http://schemas.microsoft.com/office/drawing/2014/main" id="{09045B22-DF0A-E643-8CFF-5692109B5EF9}"/>
              </a:ext>
            </a:extLst>
          </p:cNvPr>
          <p:cNvGrpSpPr/>
          <p:nvPr/>
        </p:nvGrpSpPr>
        <p:grpSpPr>
          <a:xfrm>
            <a:off x="7813903" y="2499724"/>
            <a:ext cx="752096" cy="1114151"/>
            <a:chOff x="3110127" y="4118768"/>
            <a:chExt cx="1012826" cy="1789113"/>
          </a:xfrm>
        </p:grpSpPr>
        <p:grpSp>
          <p:nvGrpSpPr>
            <p:cNvPr id="70" name="Group 7">
              <a:extLst>
                <a:ext uri="{FF2B5EF4-FFF2-40B4-BE49-F238E27FC236}">
                  <a16:creationId xmlns:a16="http://schemas.microsoft.com/office/drawing/2014/main" id="{DBBBB552-A81D-7D48-B369-862E15A5A794}"/>
                </a:ext>
              </a:extLst>
            </p:cNvPr>
            <p:cNvGrpSpPr/>
            <p:nvPr/>
          </p:nvGrpSpPr>
          <p:grpSpPr>
            <a:xfrm>
              <a:off x="3110127" y="4118768"/>
              <a:ext cx="1012826" cy="1789113"/>
              <a:chOff x="3110127" y="4185196"/>
              <a:chExt cx="1012826" cy="1789113"/>
            </a:xfrm>
          </p:grpSpPr>
          <p:sp>
            <p:nvSpPr>
              <p:cNvPr id="72" name="Freeform 998">
                <a:extLst>
                  <a:ext uri="{FF2B5EF4-FFF2-40B4-BE49-F238E27FC236}">
                    <a16:creationId xmlns:a16="http://schemas.microsoft.com/office/drawing/2014/main" id="{02EB6578-8742-BB42-B19E-02DA2FC859C3}"/>
                  </a:ext>
                </a:extLst>
              </p:cNvPr>
              <p:cNvSpPr>
                <a:spLocks/>
              </p:cNvSpPr>
              <p:nvPr/>
            </p:nvSpPr>
            <p:spPr bwMode="auto">
              <a:xfrm>
                <a:off x="3110127" y="4185196"/>
                <a:ext cx="1012825" cy="1789113"/>
              </a:xfrm>
              <a:custGeom>
                <a:avLst/>
                <a:gdLst>
                  <a:gd name="T0" fmla="*/ 1277 w 2555"/>
                  <a:gd name="T1" fmla="*/ 0 h 4505"/>
                  <a:gd name="T2" fmla="*/ 1212 w 2555"/>
                  <a:gd name="T3" fmla="*/ 1 h 4505"/>
                  <a:gd name="T4" fmla="*/ 1082 w 2555"/>
                  <a:gd name="T5" fmla="*/ 14 h 4505"/>
                  <a:gd name="T6" fmla="*/ 958 w 2555"/>
                  <a:gd name="T7" fmla="*/ 40 h 4505"/>
                  <a:gd name="T8" fmla="*/ 837 w 2555"/>
                  <a:gd name="T9" fmla="*/ 78 h 4505"/>
                  <a:gd name="T10" fmla="*/ 723 w 2555"/>
                  <a:gd name="T11" fmla="*/ 126 h 4505"/>
                  <a:gd name="T12" fmla="*/ 614 w 2555"/>
                  <a:gd name="T13" fmla="*/ 185 h 4505"/>
                  <a:gd name="T14" fmla="*/ 512 w 2555"/>
                  <a:gd name="T15" fmla="*/ 254 h 4505"/>
                  <a:gd name="T16" fmla="*/ 417 w 2555"/>
                  <a:gd name="T17" fmla="*/ 332 h 4505"/>
                  <a:gd name="T18" fmla="*/ 330 w 2555"/>
                  <a:gd name="T19" fmla="*/ 418 h 4505"/>
                  <a:gd name="T20" fmla="*/ 253 w 2555"/>
                  <a:gd name="T21" fmla="*/ 513 h 4505"/>
                  <a:gd name="T22" fmla="*/ 184 w 2555"/>
                  <a:gd name="T23" fmla="*/ 615 h 4505"/>
                  <a:gd name="T24" fmla="*/ 126 w 2555"/>
                  <a:gd name="T25" fmla="*/ 724 h 4505"/>
                  <a:gd name="T26" fmla="*/ 76 w 2555"/>
                  <a:gd name="T27" fmla="*/ 838 h 4505"/>
                  <a:gd name="T28" fmla="*/ 39 w 2555"/>
                  <a:gd name="T29" fmla="*/ 959 h 4505"/>
                  <a:gd name="T30" fmla="*/ 14 w 2555"/>
                  <a:gd name="T31" fmla="*/ 1083 h 4505"/>
                  <a:gd name="T32" fmla="*/ 1 w 2555"/>
                  <a:gd name="T33" fmla="*/ 1212 h 4505"/>
                  <a:gd name="T34" fmla="*/ 0 w 2555"/>
                  <a:gd name="T35" fmla="*/ 1278 h 4505"/>
                  <a:gd name="T36" fmla="*/ 1 w 2555"/>
                  <a:gd name="T37" fmla="*/ 1336 h 4505"/>
                  <a:gd name="T38" fmla="*/ 14 w 2555"/>
                  <a:gd name="T39" fmla="*/ 1463 h 4505"/>
                  <a:gd name="T40" fmla="*/ 40 w 2555"/>
                  <a:gd name="T41" fmla="*/ 1594 h 4505"/>
                  <a:gd name="T42" fmla="*/ 75 w 2555"/>
                  <a:gd name="T43" fmla="*/ 1716 h 4505"/>
                  <a:gd name="T44" fmla="*/ 97 w 2555"/>
                  <a:gd name="T45" fmla="*/ 1768 h 4505"/>
                  <a:gd name="T46" fmla="*/ 1277 w 2555"/>
                  <a:gd name="T47" fmla="*/ 4505 h 4505"/>
                  <a:gd name="T48" fmla="*/ 2463 w 2555"/>
                  <a:gd name="T49" fmla="*/ 1755 h 4505"/>
                  <a:gd name="T50" fmla="*/ 2482 w 2555"/>
                  <a:gd name="T51" fmla="*/ 1707 h 4505"/>
                  <a:gd name="T52" fmla="*/ 2516 w 2555"/>
                  <a:gd name="T53" fmla="*/ 1590 h 4505"/>
                  <a:gd name="T54" fmla="*/ 2540 w 2555"/>
                  <a:gd name="T55" fmla="*/ 1463 h 4505"/>
                  <a:gd name="T56" fmla="*/ 2553 w 2555"/>
                  <a:gd name="T57" fmla="*/ 1336 h 4505"/>
                  <a:gd name="T58" fmla="*/ 2555 w 2555"/>
                  <a:gd name="T59" fmla="*/ 1278 h 4505"/>
                  <a:gd name="T60" fmla="*/ 2553 w 2555"/>
                  <a:gd name="T61" fmla="*/ 1212 h 4505"/>
                  <a:gd name="T62" fmla="*/ 2540 w 2555"/>
                  <a:gd name="T63" fmla="*/ 1083 h 4505"/>
                  <a:gd name="T64" fmla="*/ 2514 w 2555"/>
                  <a:gd name="T65" fmla="*/ 959 h 4505"/>
                  <a:gd name="T66" fmla="*/ 2478 w 2555"/>
                  <a:gd name="T67" fmla="*/ 838 h 4505"/>
                  <a:gd name="T68" fmla="*/ 2429 w 2555"/>
                  <a:gd name="T69" fmla="*/ 724 h 4505"/>
                  <a:gd name="T70" fmla="*/ 2371 w 2555"/>
                  <a:gd name="T71" fmla="*/ 615 h 4505"/>
                  <a:gd name="T72" fmla="*/ 2302 w 2555"/>
                  <a:gd name="T73" fmla="*/ 513 h 4505"/>
                  <a:gd name="T74" fmla="*/ 2223 w 2555"/>
                  <a:gd name="T75" fmla="*/ 418 h 4505"/>
                  <a:gd name="T76" fmla="*/ 2136 w 2555"/>
                  <a:gd name="T77" fmla="*/ 332 h 4505"/>
                  <a:gd name="T78" fmla="*/ 2041 w 2555"/>
                  <a:gd name="T79" fmla="*/ 254 h 4505"/>
                  <a:gd name="T80" fmla="*/ 1940 w 2555"/>
                  <a:gd name="T81" fmla="*/ 185 h 4505"/>
                  <a:gd name="T82" fmla="*/ 1831 w 2555"/>
                  <a:gd name="T83" fmla="*/ 126 h 4505"/>
                  <a:gd name="T84" fmla="*/ 1717 w 2555"/>
                  <a:gd name="T85" fmla="*/ 78 h 4505"/>
                  <a:gd name="T86" fmla="*/ 1597 w 2555"/>
                  <a:gd name="T87" fmla="*/ 40 h 4505"/>
                  <a:gd name="T88" fmla="*/ 1472 w 2555"/>
                  <a:gd name="T89" fmla="*/ 14 h 4505"/>
                  <a:gd name="T90" fmla="*/ 1343 w 2555"/>
                  <a:gd name="T91" fmla="*/ 1 h 4505"/>
                  <a:gd name="T92" fmla="*/ 1277 w 2555"/>
                  <a:gd name="T93" fmla="*/ 0 h 4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5" h="4505">
                    <a:moveTo>
                      <a:pt x="1277" y="0"/>
                    </a:moveTo>
                    <a:lnTo>
                      <a:pt x="1212" y="1"/>
                    </a:lnTo>
                    <a:lnTo>
                      <a:pt x="1082" y="14"/>
                    </a:lnTo>
                    <a:lnTo>
                      <a:pt x="958" y="40"/>
                    </a:lnTo>
                    <a:lnTo>
                      <a:pt x="837" y="78"/>
                    </a:lnTo>
                    <a:lnTo>
                      <a:pt x="723" y="126"/>
                    </a:lnTo>
                    <a:lnTo>
                      <a:pt x="614" y="185"/>
                    </a:lnTo>
                    <a:lnTo>
                      <a:pt x="512" y="254"/>
                    </a:lnTo>
                    <a:lnTo>
                      <a:pt x="417" y="332"/>
                    </a:lnTo>
                    <a:lnTo>
                      <a:pt x="330" y="418"/>
                    </a:lnTo>
                    <a:lnTo>
                      <a:pt x="253" y="513"/>
                    </a:lnTo>
                    <a:lnTo>
                      <a:pt x="184" y="615"/>
                    </a:lnTo>
                    <a:lnTo>
                      <a:pt x="126" y="724"/>
                    </a:lnTo>
                    <a:lnTo>
                      <a:pt x="76" y="838"/>
                    </a:lnTo>
                    <a:lnTo>
                      <a:pt x="39" y="959"/>
                    </a:lnTo>
                    <a:lnTo>
                      <a:pt x="14" y="1083"/>
                    </a:lnTo>
                    <a:lnTo>
                      <a:pt x="1" y="1212"/>
                    </a:lnTo>
                    <a:lnTo>
                      <a:pt x="0" y="1278"/>
                    </a:lnTo>
                    <a:lnTo>
                      <a:pt x="1" y="1336"/>
                    </a:lnTo>
                    <a:lnTo>
                      <a:pt x="14" y="1463"/>
                    </a:lnTo>
                    <a:lnTo>
                      <a:pt x="40" y="1594"/>
                    </a:lnTo>
                    <a:lnTo>
                      <a:pt x="75" y="1716"/>
                    </a:lnTo>
                    <a:lnTo>
                      <a:pt x="97" y="1768"/>
                    </a:lnTo>
                    <a:lnTo>
                      <a:pt x="1277" y="4505"/>
                    </a:lnTo>
                    <a:lnTo>
                      <a:pt x="2463" y="1755"/>
                    </a:lnTo>
                    <a:lnTo>
                      <a:pt x="2482" y="1707"/>
                    </a:lnTo>
                    <a:lnTo>
                      <a:pt x="2516" y="1590"/>
                    </a:lnTo>
                    <a:lnTo>
                      <a:pt x="2540" y="1463"/>
                    </a:lnTo>
                    <a:lnTo>
                      <a:pt x="2553" y="1336"/>
                    </a:lnTo>
                    <a:lnTo>
                      <a:pt x="2555" y="1278"/>
                    </a:lnTo>
                    <a:lnTo>
                      <a:pt x="2553" y="1212"/>
                    </a:lnTo>
                    <a:lnTo>
                      <a:pt x="2540" y="1083"/>
                    </a:lnTo>
                    <a:lnTo>
                      <a:pt x="2514" y="959"/>
                    </a:lnTo>
                    <a:lnTo>
                      <a:pt x="2478" y="838"/>
                    </a:lnTo>
                    <a:lnTo>
                      <a:pt x="2429" y="724"/>
                    </a:lnTo>
                    <a:lnTo>
                      <a:pt x="2371" y="615"/>
                    </a:lnTo>
                    <a:lnTo>
                      <a:pt x="2302" y="513"/>
                    </a:lnTo>
                    <a:lnTo>
                      <a:pt x="2223" y="418"/>
                    </a:lnTo>
                    <a:lnTo>
                      <a:pt x="2136" y="332"/>
                    </a:lnTo>
                    <a:lnTo>
                      <a:pt x="2041" y="254"/>
                    </a:lnTo>
                    <a:lnTo>
                      <a:pt x="1940" y="185"/>
                    </a:lnTo>
                    <a:lnTo>
                      <a:pt x="1831" y="126"/>
                    </a:lnTo>
                    <a:lnTo>
                      <a:pt x="1717" y="78"/>
                    </a:lnTo>
                    <a:lnTo>
                      <a:pt x="1597" y="40"/>
                    </a:lnTo>
                    <a:lnTo>
                      <a:pt x="1472" y="14"/>
                    </a:lnTo>
                    <a:lnTo>
                      <a:pt x="1343" y="1"/>
                    </a:lnTo>
                    <a:lnTo>
                      <a:pt x="1277" y="0"/>
                    </a:lnTo>
                    <a:close/>
                  </a:path>
                </a:pathLst>
              </a:custGeom>
              <a:solidFill>
                <a:srgbClr val="8D44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999">
                <a:extLst>
                  <a:ext uri="{FF2B5EF4-FFF2-40B4-BE49-F238E27FC236}">
                    <a16:creationId xmlns:a16="http://schemas.microsoft.com/office/drawing/2014/main" id="{5E892C49-4E74-2848-9B2C-20F99BE79CB4}"/>
                  </a:ext>
                </a:extLst>
              </p:cNvPr>
              <p:cNvSpPr>
                <a:spLocks/>
              </p:cNvSpPr>
              <p:nvPr/>
            </p:nvSpPr>
            <p:spPr bwMode="auto">
              <a:xfrm>
                <a:off x="3616540" y="4185196"/>
                <a:ext cx="506413" cy="1789113"/>
              </a:xfrm>
              <a:custGeom>
                <a:avLst/>
                <a:gdLst>
                  <a:gd name="T0" fmla="*/ 0 w 1278"/>
                  <a:gd name="T1" fmla="*/ 0 h 4505"/>
                  <a:gd name="T2" fmla="*/ 0 w 1278"/>
                  <a:gd name="T3" fmla="*/ 0 h 4505"/>
                  <a:gd name="T4" fmla="*/ 0 w 1278"/>
                  <a:gd name="T5" fmla="*/ 4505 h 4505"/>
                  <a:gd name="T6" fmla="*/ 1186 w 1278"/>
                  <a:gd name="T7" fmla="*/ 1755 h 4505"/>
                  <a:gd name="T8" fmla="*/ 1205 w 1278"/>
                  <a:gd name="T9" fmla="*/ 1707 h 4505"/>
                  <a:gd name="T10" fmla="*/ 1239 w 1278"/>
                  <a:gd name="T11" fmla="*/ 1590 h 4505"/>
                  <a:gd name="T12" fmla="*/ 1263 w 1278"/>
                  <a:gd name="T13" fmla="*/ 1463 h 4505"/>
                  <a:gd name="T14" fmla="*/ 1276 w 1278"/>
                  <a:gd name="T15" fmla="*/ 1336 h 4505"/>
                  <a:gd name="T16" fmla="*/ 1278 w 1278"/>
                  <a:gd name="T17" fmla="*/ 1278 h 4505"/>
                  <a:gd name="T18" fmla="*/ 1276 w 1278"/>
                  <a:gd name="T19" fmla="*/ 1212 h 4505"/>
                  <a:gd name="T20" fmla="*/ 1263 w 1278"/>
                  <a:gd name="T21" fmla="*/ 1083 h 4505"/>
                  <a:gd name="T22" fmla="*/ 1237 w 1278"/>
                  <a:gd name="T23" fmla="*/ 959 h 4505"/>
                  <a:gd name="T24" fmla="*/ 1201 w 1278"/>
                  <a:gd name="T25" fmla="*/ 838 h 4505"/>
                  <a:gd name="T26" fmla="*/ 1152 w 1278"/>
                  <a:gd name="T27" fmla="*/ 724 h 4505"/>
                  <a:gd name="T28" fmla="*/ 1094 w 1278"/>
                  <a:gd name="T29" fmla="*/ 615 h 4505"/>
                  <a:gd name="T30" fmla="*/ 1025 w 1278"/>
                  <a:gd name="T31" fmla="*/ 513 h 4505"/>
                  <a:gd name="T32" fmla="*/ 946 w 1278"/>
                  <a:gd name="T33" fmla="*/ 418 h 4505"/>
                  <a:gd name="T34" fmla="*/ 859 w 1278"/>
                  <a:gd name="T35" fmla="*/ 332 h 4505"/>
                  <a:gd name="T36" fmla="*/ 764 w 1278"/>
                  <a:gd name="T37" fmla="*/ 254 h 4505"/>
                  <a:gd name="T38" fmla="*/ 663 w 1278"/>
                  <a:gd name="T39" fmla="*/ 185 h 4505"/>
                  <a:gd name="T40" fmla="*/ 554 w 1278"/>
                  <a:gd name="T41" fmla="*/ 126 h 4505"/>
                  <a:gd name="T42" fmla="*/ 440 w 1278"/>
                  <a:gd name="T43" fmla="*/ 78 h 4505"/>
                  <a:gd name="T44" fmla="*/ 320 w 1278"/>
                  <a:gd name="T45" fmla="*/ 40 h 4505"/>
                  <a:gd name="T46" fmla="*/ 195 w 1278"/>
                  <a:gd name="T47" fmla="*/ 14 h 4505"/>
                  <a:gd name="T48" fmla="*/ 66 w 1278"/>
                  <a:gd name="T49" fmla="*/ 1 h 4505"/>
                  <a:gd name="T50" fmla="*/ 0 w 1278"/>
                  <a:gd name="T51" fmla="*/ 0 h 4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8" h="4505">
                    <a:moveTo>
                      <a:pt x="0" y="0"/>
                    </a:moveTo>
                    <a:lnTo>
                      <a:pt x="0" y="0"/>
                    </a:lnTo>
                    <a:lnTo>
                      <a:pt x="0" y="4505"/>
                    </a:lnTo>
                    <a:lnTo>
                      <a:pt x="1186" y="1755"/>
                    </a:lnTo>
                    <a:lnTo>
                      <a:pt x="1205" y="1707"/>
                    </a:lnTo>
                    <a:lnTo>
                      <a:pt x="1239" y="1590"/>
                    </a:lnTo>
                    <a:lnTo>
                      <a:pt x="1263" y="1463"/>
                    </a:lnTo>
                    <a:lnTo>
                      <a:pt x="1276" y="1336"/>
                    </a:lnTo>
                    <a:lnTo>
                      <a:pt x="1278" y="1278"/>
                    </a:lnTo>
                    <a:lnTo>
                      <a:pt x="1276" y="1212"/>
                    </a:lnTo>
                    <a:lnTo>
                      <a:pt x="1263" y="1083"/>
                    </a:lnTo>
                    <a:lnTo>
                      <a:pt x="1237" y="959"/>
                    </a:lnTo>
                    <a:lnTo>
                      <a:pt x="1201" y="838"/>
                    </a:lnTo>
                    <a:lnTo>
                      <a:pt x="1152" y="724"/>
                    </a:lnTo>
                    <a:lnTo>
                      <a:pt x="1094" y="615"/>
                    </a:lnTo>
                    <a:lnTo>
                      <a:pt x="1025" y="513"/>
                    </a:lnTo>
                    <a:lnTo>
                      <a:pt x="946" y="418"/>
                    </a:lnTo>
                    <a:lnTo>
                      <a:pt x="859" y="332"/>
                    </a:lnTo>
                    <a:lnTo>
                      <a:pt x="764" y="254"/>
                    </a:lnTo>
                    <a:lnTo>
                      <a:pt x="663" y="185"/>
                    </a:lnTo>
                    <a:lnTo>
                      <a:pt x="554" y="126"/>
                    </a:lnTo>
                    <a:lnTo>
                      <a:pt x="440" y="78"/>
                    </a:lnTo>
                    <a:lnTo>
                      <a:pt x="320" y="40"/>
                    </a:lnTo>
                    <a:lnTo>
                      <a:pt x="195" y="14"/>
                    </a:lnTo>
                    <a:lnTo>
                      <a:pt x="66" y="1"/>
                    </a:lnTo>
                    <a:lnTo>
                      <a:pt x="0" y="0"/>
                    </a:lnTo>
                    <a:close/>
                  </a:path>
                </a:pathLst>
              </a:custGeom>
              <a:solidFill>
                <a:schemeClr val="bg1">
                  <a:alpha val="3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1" name="Oval 37">
              <a:extLst>
                <a:ext uri="{FF2B5EF4-FFF2-40B4-BE49-F238E27FC236}">
                  <a16:creationId xmlns:a16="http://schemas.microsoft.com/office/drawing/2014/main" id="{99D424BC-021A-A14F-A312-2B14A9505BCF}"/>
                </a:ext>
              </a:extLst>
            </p:cNvPr>
            <p:cNvSpPr/>
            <p:nvPr/>
          </p:nvSpPr>
          <p:spPr>
            <a:xfrm>
              <a:off x="3128147" y="4161352"/>
              <a:ext cx="979813" cy="84586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8D44AD"/>
                  </a:solidFill>
                  <a:latin typeface="Work Sans Light" pitchFamily="2" charset="77"/>
                </a:rPr>
                <a:t>20</a:t>
              </a:r>
            </a:p>
          </p:txBody>
        </p:sp>
      </p:grpSp>
      <p:sp>
        <p:nvSpPr>
          <p:cNvPr id="74" name="Oval 88">
            <a:extLst>
              <a:ext uri="{FF2B5EF4-FFF2-40B4-BE49-F238E27FC236}">
                <a16:creationId xmlns:a16="http://schemas.microsoft.com/office/drawing/2014/main" id="{170D7259-4A4F-9645-939F-943B57F6BD5A}"/>
              </a:ext>
            </a:extLst>
          </p:cNvPr>
          <p:cNvSpPr/>
          <p:nvPr/>
        </p:nvSpPr>
        <p:spPr>
          <a:xfrm>
            <a:off x="509778" y="3589211"/>
            <a:ext cx="118872" cy="118872"/>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ángulo 74">
            <a:extLst>
              <a:ext uri="{FF2B5EF4-FFF2-40B4-BE49-F238E27FC236}">
                <a16:creationId xmlns:a16="http://schemas.microsoft.com/office/drawing/2014/main" id="{DFF8407A-BAAC-C74C-926D-B3EAFE2CAFD0}"/>
              </a:ext>
            </a:extLst>
          </p:cNvPr>
          <p:cNvSpPr/>
          <p:nvPr/>
        </p:nvSpPr>
        <p:spPr>
          <a:xfrm>
            <a:off x="2810592" y="1255175"/>
            <a:ext cx="6096000" cy="1323439"/>
          </a:xfrm>
          <a:prstGeom prst="rect">
            <a:avLst/>
          </a:prstGeom>
        </p:spPr>
        <p:txBody>
          <a:bodyPr>
            <a:spAutoFit/>
          </a:bodyPr>
          <a:lstStyle/>
          <a:p>
            <a:pPr algn="ctr"/>
            <a:r>
              <a:rPr lang="en-US" sz="2000" b="1" dirty="0">
                <a:solidFill>
                  <a:srgbClr val="2D3E50"/>
                </a:solidFill>
                <a:latin typeface="Work Sans Medium"/>
              </a:rPr>
              <a:t>Vacaciones</a:t>
            </a:r>
          </a:p>
          <a:p>
            <a:pPr algn="ctr"/>
            <a:r>
              <a:rPr lang="en-US" sz="2000" b="1" dirty="0">
                <a:solidFill>
                  <a:schemeClr val="bg1">
                    <a:lumMod val="65000"/>
                  </a:schemeClr>
                </a:solidFill>
                <a:latin typeface="Work Sans Medium"/>
                <a:ea typeface="Open Sans" panose="020B0606030504020204" pitchFamily="34" charset="0"/>
                <a:cs typeface="Open Sans" panose="020B0606030504020204" pitchFamily="34" charset="0"/>
              </a:rPr>
              <a:t>Docentes y Directivos Docentes</a:t>
            </a:r>
          </a:p>
          <a:p>
            <a:pPr algn="ctr"/>
            <a:r>
              <a:rPr lang="en-US" sz="2000" b="1" dirty="0" err="1">
                <a:solidFill>
                  <a:srgbClr val="2D3E50"/>
                </a:solidFill>
                <a:latin typeface="Work Sans Medium"/>
              </a:rPr>
              <a:t>Receso</a:t>
            </a:r>
            <a:r>
              <a:rPr lang="en-US" sz="2000" b="1" dirty="0">
                <a:solidFill>
                  <a:srgbClr val="2D3E50"/>
                </a:solidFill>
                <a:latin typeface="Work Sans Medium"/>
              </a:rPr>
              <a:t> Estudiantil</a:t>
            </a:r>
          </a:p>
          <a:p>
            <a:pPr algn="ctr"/>
            <a:endParaRPr lang="en-US" sz="2000" b="1" dirty="0">
              <a:solidFill>
                <a:srgbClr val="2D3E50"/>
              </a:solidFill>
              <a:latin typeface="Work Sans Medium"/>
              <a:ea typeface="Open Sans" panose="020B0606030504020204" pitchFamily="34" charset="0"/>
              <a:cs typeface="Open Sans" panose="020B0606030504020204" pitchFamily="34" charset="0"/>
            </a:endParaRPr>
          </a:p>
        </p:txBody>
      </p:sp>
      <p:pic>
        <p:nvPicPr>
          <p:cNvPr id="76" name="Imagen 75">
            <a:extLst>
              <a:ext uri="{FF2B5EF4-FFF2-40B4-BE49-F238E27FC236}">
                <a16:creationId xmlns:a16="http://schemas.microsoft.com/office/drawing/2014/main" id="{9C50F9B7-05A6-254C-8052-47B5E2EB776A}"/>
              </a:ext>
            </a:extLst>
          </p:cNvPr>
          <p:cNvPicPr>
            <a:picLocks noChangeAspect="1"/>
          </p:cNvPicPr>
          <p:nvPr/>
        </p:nvPicPr>
        <p:blipFill>
          <a:blip r:embed="rId4"/>
          <a:stretch>
            <a:fillRect/>
          </a:stretch>
        </p:blipFill>
        <p:spPr>
          <a:xfrm>
            <a:off x="5430673" y="4627509"/>
            <a:ext cx="811910" cy="811910"/>
          </a:xfrm>
          <a:prstGeom prst="rect">
            <a:avLst/>
          </a:prstGeom>
        </p:spPr>
      </p:pic>
    </p:spTree>
    <p:extLst>
      <p:ext uri="{BB962C8B-B14F-4D97-AF65-F5344CB8AC3E}">
        <p14:creationId xmlns:p14="http://schemas.microsoft.com/office/powerpoint/2010/main" val="247758847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1849</TotalTime>
  <Words>3104</Words>
  <Application>Microsoft Office PowerPoint</Application>
  <PresentationFormat>Panorámica</PresentationFormat>
  <Paragraphs>355</Paragraphs>
  <Slides>27</Slides>
  <Notes>11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27</vt:i4>
      </vt:variant>
    </vt:vector>
  </HeadingPairs>
  <TitlesOfParts>
    <vt:vector size="36" baseType="lpstr">
      <vt:lpstr>Arial</vt:lpstr>
      <vt:lpstr>Calibri</vt:lpstr>
      <vt:lpstr>Calibri Light</vt:lpstr>
      <vt:lpstr>FontAwesome</vt:lpstr>
      <vt:lpstr>Open Sans</vt:lpstr>
      <vt:lpstr>Work Sans Light</vt:lpstr>
      <vt:lpstr>Work Sans Medium</vt:lpstr>
      <vt:lpstr>Work Sans Thin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Población atendida por Contratación del Servicio Educativo - Distribución por tipo contractual </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milton fabian forero melo</dc:creator>
  <cp:lastModifiedBy>Administrador</cp:lastModifiedBy>
  <cp:revision>130</cp:revision>
  <dcterms:created xsi:type="dcterms:W3CDTF">2020-03-10T17:12:03Z</dcterms:created>
  <dcterms:modified xsi:type="dcterms:W3CDTF">2020-03-16T12:23:47Z</dcterms:modified>
</cp:coreProperties>
</file>